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8" r:id="rId2"/>
    <p:sldId id="297" r:id="rId3"/>
    <p:sldId id="260" r:id="rId4"/>
    <p:sldId id="262" r:id="rId5"/>
    <p:sldId id="310" r:id="rId6"/>
    <p:sldId id="264" r:id="rId7"/>
    <p:sldId id="265" r:id="rId8"/>
    <p:sldId id="288" r:id="rId9"/>
    <p:sldId id="298" r:id="rId10"/>
    <p:sldId id="299" r:id="rId11"/>
    <p:sldId id="291" r:id="rId12"/>
    <p:sldId id="293" r:id="rId13"/>
    <p:sldId id="292" r:id="rId14"/>
    <p:sldId id="266" r:id="rId15"/>
    <p:sldId id="294" r:id="rId16"/>
    <p:sldId id="295" r:id="rId17"/>
    <p:sldId id="296" r:id="rId18"/>
    <p:sldId id="269" r:id="rId19"/>
    <p:sldId id="276" r:id="rId20"/>
    <p:sldId id="306" r:id="rId21"/>
    <p:sldId id="273" r:id="rId22"/>
    <p:sldId id="274" r:id="rId23"/>
    <p:sldId id="311" r:id="rId24"/>
    <p:sldId id="305" r:id="rId25"/>
    <p:sldId id="302" r:id="rId26"/>
    <p:sldId id="304" r:id="rId27"/>
    <p:sldId id="284" r:id="rId28"/>
    <p:sldId id="308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et, Salwa Niaz" userId="f13c37be-5993-4433-aa55-3ef86cf34939" providerId="ADAL" clId="{5D5D7E66-6A2A-472D-9CE6-5C6536B3D9D0}"/>
    <pc:docChg chg="delSld">
      <pc:chgData name="Preet, Salwa Niaz" userId="f13c37be-5993-4433-aa55-3ef86cf34939" providerId="ADAL" clId="{5D5D7E66-6A2A-472D-9CE6-5C6536B3D9D0}" dt="2025-05-22T19:57:26.826" v="0" actId="47"/>
      <pc:docMkLst>
        <pc:docMk/>
      </pc:docMkLst>
      <pc:sldChg chg="del">
        <pc:chgData name="Preet, Salwa Niaz" userId="f13c37be-5993-4433-aa55-3ef86cf34939" providerId="ADAL" clId="{5D5D7E66-6A2A-472D-9CE6-5C6536B3D9D0}" dt="2025-05-22T19:57:26.826" v="0" actId="47"/>
        <pc:sldMkLst>
          <pc:docMk/>
          <pc:sldMk cId="1732961609" sldId="31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574844-E6A7-40B1-9420-A4EF180E62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8055D6-46B6-4C0C-9FF4-67319CB7D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Arial"/>
            </a:rPr>
            <a:t>1. </a:t>
          </a:r>
          <a:r>
            <a:rPr lang="en-US" b="1">
              <a:latin typeface="Calibri"/>
              <a:ea typeface="Calibri"/>
              <a:cs typeface="Arial"/>
            </a:rPr>
            <a:t>Introduction</a:t>
          </a:r>
          <a:endParaRPr lang="en-US">
            <a:latin typeface="Calibri"/>
            <a:ea typeface="Calibri"/>
            <a:cs typeface="Arial"/>
          </a:endParaRPr>
        </a:p>
      </dgm:t>
    </dgm:pt>
    <dgm:pt modelId="{6D5C8757-FCD3-4883-8AB7-8C8BF4025275}" type="parTrans" cxnId="{DE053688-5894-4809-ADAF-F5A4E196FCDD}">
      <dgm:prSet/>
      <dgm:spPr/>
      <dgm:t>
        <a:bodyPr/>
        <a:lstStyle/>
        <a:p>
          <a:endParaRPr lang="en-US" sz="4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D20B50-E3A5-4815-8853-6E4A3E09BFEC}" type="sibTrans" cxnId="{DE053688-5894-4809-ADAF-F5A4E196FC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1466B7-99F1-4568-AEC2-3B0406972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"/>
              <a:ea typeface="Calibri"/>
              <a:cs typeface="Arial"/>
            </a:rPr>
            <a:t>4. </a:t>
          </a:r>
          <a:r>
            <a:rPr lang="en-US" b="1">
              <a:latin typeface="Calibri"/>
              <a:ea typeface="Calibri"/>
              <a:cs typeface="Arial"/>
            </a:rPr>
            <a:t>Method 2: </a:t>
          </a:r>
          <a:r>
            <a:rPr lang="en-US" b="0" i="0" u="none">
              <a:latin typeface="Calibri"/>
              <a:ea typeface="Calibri"/>
              <a:cs typeface="Arial"/>
            </a:rPr>
            <a:t>Decision Tree</a:t>
          </a:r>
          <a:endParaRPr lang="en-US" b="0">
            <a:latin typeface="Calibri"/>
            <a:ea typeface="Calibri"/>
            <a:cs typeface="Arial"/>
          </a:endParaRPr>
        </a:p>
      </dgm:t>
    </dgm:pt>
    <dgm:pt modelId="{90628C98-745E-4048-AA78-339417E4A9C1}" type="parTrans" cxnId="{E8B3903B-1B99-437A-8F58-61F24E02123D}">
      <dgm:prSet/>
      <dgm:spPr/>
      <dgm:t>
        <a:bodyPr/>
        <a:lstStyle/>
        <a:p>
          <a:endParaRPr lang="en-US" sz="4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19F64D-C814-4A7E-86A3-832F83F8458D}" type="sibTrans" cxnId="{E8B3903B-1B99-437A-8F58-61F24E02123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813D9F-A97B-45E3-8CF0-86542709B104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kern="1200">
              <a:latin typeface="Calibri"/>
              <a:ea typeface="Calibri"/>
              <a:cs typeface="Arial"/>
            </a:rPr>
            <a:t>5. </a:t>
          </a:r>
          <a:r>
            <a:rPr lang="en-US" sz="1600" b="1" kern="1200">
              <a:latin typeface="Calibri"/>
              <a:ea typeface="Calibri"/>
              <a:cs typeface="Arial"/>
            </a:rPr>
            <a:t>Method 3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: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SVR + MLP Stacked Ensemble Regression </a:t>
          </a:r>
        </a:p>
      </dgm:t>
    </dgm:pt>
    <dgm:pt modelId="{B6B05DCA-8142-4A5D-8F05-AFF23A5443F1}" type="parTrans" cxnId="{4703FF2C-0120-428F-AB36-9A52ADA26507}">
      <dgm:prSet/>
      <dgm:spPr/>
      <dgm:t>
        <a:bodyPr/>
        <a:lstStyle/>
        <a:p>
          <a:endParaRPr lang="en-US" sz="4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542F7F-51D6-4702-9002-B2FB13E0865B}" type="sibTrans" cxnId="{4703FF2C-0120-428F-AB36-9A52ADA2650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21EDFB-EFE6-6D49-9621-D5D18AD2C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"/>
              <a:ea typeface="Calibri"/>
              <a:cs typeface="Arial"/>
            </a:rPr>
            <a:t>2. </a:t>
          </a:r>
          <a:r>
            <a:rPr lang="en-US" b="1">
              <a:latin typeface="Calibri"/>
              <a:ea typeface="Calibri"/>
              <a:cs typeface="Arial"/>
            </a:rPr>
            <a:t>Data Pre-processing steps</a:t>
          </a:r>
        </a:p>
      </dgm:t>
    </dgm:pt>
    <dgm:pt modelId="{29A25992-241F-FE43-81FF-8D10E09854CB}" type="parTrans" cxnId="{CE669B0D-6E27-694F-ACEC-1B45873BC7B7}">
      <dgm:prSet/>
      <dgm:spPr/>
      <dgm:t>
        <a:bodyPr/>
        <a:lstStyle/>
        <a:p>
          <a:endParaRPr lang="en-US"/>
        </a:p>
      </dgm:t>
    </dgm:pt>
    <dgm:pt modelId="{7A9CE4BE-D25A-4843-A4B7-ADAFFE68705E}" type="sibTrans" cxnId="{CE669B0D-6E27-694F-ACEC-1B45873BC7B7}">
      <dgm:prSet/>
      <dgm:spPr/>
      <dgm:t>
        <a:bodyPr/>
        <a:lstStyle/>
        <a:p>
          <a:endParaRPr lang="en-US"/>
        </a:p>
      </dgm:t>
    </dgm:pt>
    <dgm:pt modelId="{0AEAEF12-3575-4D28-8784-83EB729F1F3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kern="1200">
              <a:latin typeface="Calibri"/>
              <a:ea typeface="Calibri"/>
              <a:cs typeface="Arial"/>
            </a:rPr>
            <a:t>3. 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Method 1: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 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K-Nearest Neighbors</a:t>
          </a:r>
          <a:endParaRPr lang="en-US" sz="16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Arial"/>
          </a:endParaRPr>
        </a:p>
      </dgm:t>
    </dgm:pt>
    <dgm:pt modelId="{D58BB31A-ED65-4BDC-9C96-0F0D704BB1CD}" type="sibTrans" cxnId="{632D16DB-87F9-40B7-9135-00EFC536709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17A51D-B20B-41A6-9A71-6EE679063BFC}" type="parTrans" cxnId="{632D16DB-87F9-40B7-9135-00EFC5367091}">
      <dgm:prSet/>
      <dgm:spPr/>
      <dgm:t>
        <a:bodyPr/>
        <a:lstStyle/>
        <a:p>
          <a:endParaRPr lang="en-US" sz="4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166BF6-BF71-8C4B-9DAF-DBD44C9C72B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kern="1200">
              <a:latin typeface="Calibri"/>
              <a:ea typeface="Calibri"/>
              <a:cs typeface="Calibri"/>
            </a:rPr>
            <a:t>6. 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Method 4: 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Random Forest</a:t>
          </a:r>
          <a:endParaRPr lang="en-US" sz="1600" b="1" kern="1200">
            <a:solidFill>
              <a:srgbClr val="000000"/>
            </a:solidFill>
            <a:latin typeface="Calibri"/>
            <a:ea typeface="+mn-ea"/>
            <a:cs typeface="Arial"/>
          </a:endParaRPr>
        </a:p>
      </dgm:t>
    </dgm:pt>
    <dgm:pt modelId="{B7E18231-A4DE-7E48-B080-E91560421730}" type="parTrans" cxnId="{5123C40D-0E35-0745-9D1B-D355243993F7}">
      <dgm:prSet/>
      <dgm:spPr/>
      <dgm:t>
        <a:bodyPr/>
        <a:lstStyle/>
        <a:p>
          <a:endParaRPr lang="en-US"/>
        </a:p>
      </dgm:t>
    </dgm:pt>
    <dgm:pt modelId="{72A55657-5F37-7247-9E8F-4EB83EA1F010}" type="sibTrans" cxnId="{5123C40D-0E35-0745-9D1B-D355243993F7}">
      <dgm:prSet/>
      <dgm:spPr/>
      <dgm:t>
        <a:bodyPr/>
        <a:lstStyle/>
        <a:p>
          <a:endParaRPr lang="en-US"/>
        </a:p>
      </dgm:t>
    </dgm:pt>
    <dgm:pt modelId="{E89EAE9B-32F7-164F-BED2-CECB8421A24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8. </a:t>
          </a:r>
          <a:r>
            <a:rPr lang="en-US" b="1">
              <a:latin typeface="Calibri"/>
              <a:ea typeface="Calibri"/>
              <a:cs typeface="Arial"/>
            </a:rPr>
            <a:t>Insights &amp; Recommendations</a:t>
          </a:r>
        </a:p>
      </dgm:t>
    </dgm:pt>
    <dgm:pt modelId="{4EA19465-3BBF-144A-91DF-2B8203F76B48}" type="parTrans" cxnId="{0CB98EFB-F572-1C47-A820-750FC7C4CF68}">
      <dgm:prSet/>
      <dgm:spPr/>
      <dgm:t>
        <a:bodyPr/>
        <a:lstStyle/>
        <a:p>
          <a:endParaRPr lang="en-US"/>
        </a:p>
      </dgm:t>
    </dgm:pt>
    <dgm:pt modelId="{85B9ED15-0B37-4249-9A4E-674633C681AE}" type="sibTrans" cxnId="{0CB98EFB-F572-1C47-A820-750FC7C4CF68}">
      <dgm:prSet/>
      <dgm:spPr/>
      <dgm:t>
        <a:bodyPr/>
        <a:lstStyle/>
        <a:p>
          <a:endParaRPr lang="en-US"/>
        </a:p>
      </dgm:t>
    </dgm:pt>
    <dgm:pt modelId="{AB681E1A-7409-4CA8-AE51-EC8F60DCF3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"/>
              <a:ea typeface="+mn-ea"/>
              <a:cs typeface="Arial"/>
            </a:rPr>
            <a:t>7. Method 5: </a:t>
          </a:r>
          <a:r>
            <a:rPr lang="en-US" b="0">
              <a:solidFill>
                <a:srgbClr val="000000"/>
              </a:solidFill>
              <a:latin typeface="Calibri"/>
              <a:ea typeface="Calibri"/>
              <a:cs typeface="Calibri"/>
            </a:rPr>
            <a:t>XGBoost</a:t>
          </a:r>
        </a:p>
      </dgm:t>
    </dgm:pt>
    <dgm:pt modelId="{ACD7B3DD-3677-4110-BF11-1674F072DA56}" type="parTrans" cxnId="{1CE5A3F8-F946-4641-8766-374DC5BD764C}">
      <dgm:prSet/>
      <dgm:spPr/>
    </dgm:pt>
    <dgm:pt modelId="{0F78B292-E850-4765-9836-E5DB7EFD2B1B}" type="sibTrans" cxnId="{1CE5A3F8-F946-4641-8766-374DC5BD764C}">
      <dgm:prSet/>
      <dgm:spPr/>
    </dgm:pt>
    <dgm:pt modelId="{F8980EBF-7285-4D42-8EE8-C2B39EAC0DBD}" type="pres">
      <dgm:prSet presAssocID="{ED574844-E6A7-40B1-9420-A4EF180E62F4}" presName="root" presStyleCnt="0">
        <dgm:presLayoutVars>
          <dgm:dir/>
          <dgm:resizeHandles val="exact"/>
        </dgm:presLayoutVars>
      </dgm:prSet>
      <dgm:spPr/>
    </dgm:pt>
    <dgm:pt modelId="{93BAAF88-0F2D-4539-805B-E58D4535BB57}" type="pres">
      <dgm:prSet presAssocID="{AD8055D6-46B6-4C0C-9FF4-67319CB7D33F}" presName="compNode" presStyleCnt="0"/>
      <dgm:spPr/>
    </dgm:pt>
    <dgm:pt modelId="{B0328CE8-5B0A-43B4-9F36-A31BD9A1A546}" type="pres">
      <dgm:prSet presAssocID="{AD8055D6-46B6-4C0C-9FF4-67319CB7D33F}" presName="bgRect" presStyleLbl="bgShp" presStyleIdx="0" presStyleCnt="8"/>
      <dgm:spPr/>
    </dgm:pt>
    <dgm:pt modelId="{3F7899FF-0AC1-48FB-91AF-A2D6AECD3E11}" type="pres">
      <dgm:prSet presAssocID="{AD8055D6-46B6-4C0C-9FF4-67319CB7D33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D0E6F8B-4A13-4450-B255-8A0239D24778}" type="pres">
      <dgm:prSet presAssocID="{AD8055D6-46B6-4C0C-9FF4-67319CB7D33F}" presName="spaceRect" presStyleCnt="0"/>
      <dgm:spPr/>
    </dgm:pt>
    <dgm:pt modelId="{DD2C0850-E6A8-4E76-92D1-C7FDCC33AC8B}" type="pres">
      <dgm:prSet presAssocID="{AD8055D6-46B6-4C0C-9FF4-67319CB7D33F}" presName="parTx" presStyleLbl="revTx" presStyleIdx="0" presStyleCnt="8">
        <dgm:presLayoutVars>
          <dgm:chMax val="0"/>
          <dgm:chPref val="0"/>
        </dgm:presLayoutVars>
      </dgm:prSet>
      <dgm:spPr/>
    </dgm:pt>
    <dgm:pt modelId="{E16B2B99-0400-457C-9002-7A27C459809A}" type="pres">
      <dgm:prSet presAssocID="{5ED20B50-E3A5-4815-8853-6E4A3E09BFEC}" presName="sibTrans" presStyleCnt="0"/>
      <dgm:spPr/>
    </dgm:pt>
    <dgm:pt modelId="{7475C2FB-4F41-4A34-B113-DC142193D023}" type="pres">
      <dgm:prSet presAssocID="{BB21EDFB-EFE6-6D49-9621-D5D18AD2CB3A}" presName="compNode" presStyleCnt="0"/>
      <dgm:spPr/>
    </dgm:pt>
    <dgm:pt modelId="{44783CF5-E6AA-4A53-B359-8FA599E4F031}" type="pres">
      <dgm:prSet presAssocID="{BB21EDFB-EFE6-6D49-9621-D5D18AD2CB3A}" presName="bgRect" presStyleLbl="bgShp" presStyleIdx="1" presStyleCnt="8"/>
      <dgm:spPr/>
    </dgm:pt>
    <dgm:pt modelId="{EF2DF521-7CDB-418C-BEA0-2B535BF19D6E}" type="pres">
      <dgm:prSet presAssocID="{BB21EDFB-EFE6-6D49-9621-D5D18AD2CB3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37817001-55D1-432E-A64A-8709AC5372B4}" type="pres">
      <dgm:prSet presAssocID="{BB21EDFB-EFE6-6D49-9621-D5D18AD2CB3A}" presName="spaceRect" presStyleCnt="0"/>
      <dgm:spPr/>
    </dgm:pt>
    <dgm:pt modelId="{7A6F1F57-1A49-46B9-83C3-FB24C8A491BE}" type="pres">
      <dgm:prSet presAssocID="{BB21EDFB-EFE6-6D49-9621-D5D18AD2CB3A}" presName="parTx" presStyleLbl="revTx" presStyleIdx="1" presStyleCnt="8">
        <dgm:presLayoutVars>
          <dgm:chMax val="0"/>
          <dgm:chPref val="0"/>
        </dgm:presLayoutVars>
      </dgm:prSet>
      <dgm:spPr/>
    </dgm:pt>
    <dgm:pt modelId="{2574E733-D919-4DD0-9A6C-8950D631D3D6}" type="pres">
      <dgm:prSet presAssocID="{7A9CE4BE-D25A-4843-A4B7-ADAFFE68705E}" presName="sibTrans" presStyleCnt="0"/>
      <dgm:spPr/>
    </dgm:pt>
    <dgm:pt modelId="{093EDE5E-1ED0-4B2B-A36E-B61C178FD245}" type="pres">
      <dgm:prSet presAssocID="{0AEAEF12-3575-4D28-8784-83EB729F1F30}" presName="compNode" presStyleCnt="0"/>
      <dgm:spPr/>
    </dgm:pt>
    <dgm:pt modelId="{5588C920-F890-464C-B4D0-A0FA708DB3DA}" type="pres">
      <dgm:prSet presAssocID="{0AEAEF12-3575-4D28-8784-83EB729F1F30}" presName="bgRect" presStyleLbl="bgShp" presStyleIdx="2" presStyleCnt="8"/>
      <dgm:spPr/>
    </dgm:pt>
    <dgm:pt modelId="{279ECADB-A501-49BB-99E5-ED9D60F68C97}" type="pres">
      <dgm:prSet presAssocID="{0AEAEF12-3575-4D28-8784-83EB729F1F3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DAA18A9-F963-4BA5-A4D1-7D8D6808248A}" type="pres">
      <dgm:prSet presAssocID="{0AEAEF12-3575-4D28-8784-83EB729F1F30}" presName="spaceRect" presStyleCnt="0"/>
      <dgm:spPr/>
    </dgm:pt>
    <dgm:pt modelId="{F7B2CB0E-F104-4991-859F-CF5047682CAC}" type="pres">
      <dgm:prSet presAssocID="{0AEAEF12-3575-4D28-8784-83EB729F1F30}" presName="parTx" presStyleLbl="revTx" presStyleIdx="2" presStyleCnt="8">
        <dgm:presLayoutVars>
          <dgm:chMax val="0"/>
          <dgm:chPref val="0"/>
        </dgm:presLayoutVars>
      </dgm:prSet>
      <dgm:spPr/>
    </dgm:pt>
    <dgm:pt modelId="{1955DC94-189E-497B-BACC-D1ED81EA5255}" type="pres">
      <dgm:prSet presAssocID="{D58BB31A-ED65-4BDC-9C96-0F0D704BB1CD}" presName="sibTrans" presStyleCnt="0"/>
      <dgm:spPr/>
    </dgm:pt>
    <dgm:pt modelId="{8F2F14E9-D43A-45A0-A03F-001323557617}" type="pres">
      <dgm:prSet presAssocID="{FC1466B7-99F1-4568-AEC2-3B040697247C}" presName="compNode" presStyleCnt="0"/>
      <dgm:spPr/>
    </dgm:pt>
    <dgm:pt modelId="{6041B296-9ED5-47BE-85D8-CC1B989144D9}" type="pres">
      <dgm:prSet presAssocID="{FC1466B7-99F1-4568-AEC2-3B040697247C}" presName="bgRect" presStyleLbl="bgShp" presStyleIdx="3" presStyleCnt="8"/>
      <dgm:spPr/>
    </dgm:pt>
    <dgm:pt modelId="{DDA119C2-5290-41B9-A626-131915D545CE}" type="pres">
      <dgm:prSet presAssocID="{FC1466B7-99F1-4568-AEC2-3B040697247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58FF440-FE8F-4510-AF8E-A3B5FEBA9D64}" type="pres">
      <dgm:prSet presAssocID="{FC1466B7-99F1-4568-AEC2-3B040697247C}" presName="spaceRect" presStyleCnt="0"/>
      <dgm:spPr/>
    </dgm:pt>
    <dgm:pt modelId="{55A72E4F-906E-4A91-8375-1263D4F69018}" type="pres">
      <dgm:prSet presAssocID="{FC1466B7-99F1-4568-AEC2-3B040697247C}" presName="parTx" presStyleLbl="revTx" presStyleIdx="3" presStyleCnt="8">
        <dgm:presLayoutVars>
          <dgm:chMax val="0"/>
          <dgm:chPref val="0"/>
        </dgm:presLayoutVars>
      </dgm:prSet>
      <dgm:spPr/>
    </dgm:pt>
    <dgm:pt modelId="{096EE2C0-89BF-45B2-91FC-8D77E6D47325}" type="pres">
      <dgm:prSet presAssocID="{6819F64D-C814-4A7E-86A3-832F83F8458D}" presName="sibTrans" presStyleCnt="0"/>
      <dgm:spPr/>
    </dgm:pt>
    <dgm:pt modelId="{77D3825A-ECC5-459D-8AF0-A8F468B400B9}" type="pres">
      <dgm:prSet presAssocID="{E3813D9F-A97B-45E3-8CF0-86542709B104}" presName="compNode" presStyleCnt="0"/>
      <dgm:spPr/>
    </dgm:pt>
    <dgm:pt modelId="{CEC6D07C-20F0-45FA-AA8B-A8007A7A662E}" type="pres">
      <dgm:prSet presAssocID="{E3813D9F-A97B-45E3-8CF0-86542709B104}" presName="bgRect" presStyleLbl="bgShp" presStyleIdx="4" presStyleCnt="8"/>
      <dgm:spPr/>
    </dgm:pt>
    <dgm:pt modelId="{A934D720-0FAD-4989-B8F5-255182B6969A}" type="pres">
      <dgm:prSet presAssocID="{E3813D9F-A97B-45E3-8CF0-86542709B10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4D4DFC8-167D-426C-8F00-7260D4442D36}" type="pres">
      <dgm:prSet presAssocID="{E3813D9F-A97B-45E3-8CF0-86542709B104}" presName="spaceRect" presStyleCnt="0"/>
      <dgm:spPr/>
    </dgm:pt>
    <dgm:pt modelId="{DE934682-4F73-41E3-BC3B-229E0B5D73EA}" type="pres">
      <dgm:prSet presAssocID="{E3813D9F-A97B-45E3-8CF0-86542709B104}" presName="parTx" presStyleLbl="revTx" presStyleIdx="4" presStyleCnt="8">
        <dgm:presLayoutVars>
          <dgm:chMax val="0"/>
          <dgm:chPref val="0"/>
        </dgm:presLayoutVars>
      </dgm:prSet>
      <dgm:spPr/>
    </dgm:pt>
    <dgm:pt modelId="{6472258C-686E-42FB-8505-D283786E755E}" type="pres">
      <dgm:prSet presAssocID="{76542F7F-51D6-4702-9002-B2FB13E0865B}" presName="sibTrans" presStyleCnt="0"/>
      <dgm:spPr/>
    </dgm:pt>
    <dgm:pt modelId="{60CA70DD-393A-4DAA-8E30-0A5D1BD7E107}" type="pres">
      <dgm:prSet presAssocID="{47166BF6-BF71-8C4B-9DAF-DBD44C9C72BE}" presName="compNode" presStyleCnt="0"/>
      <dgm:spPr/>
    </dgm:pt>
    <dgm:pt modelId="{DAFA64A4-AD69-4A11-80FD-663703AB08DF}" type="pres">
      <dgm:prSet presAssocID="{47166BF6-BF71-8C4B-9DAF-DBD44C9C72BE}" presName="bgRect" presStyleLbl="bgShp" presStyleIdx="5" presStyleCnt="8"/>
      <dgm:spPr/>
    </dgm:pt>
    <dgm:pt modelId="{AE18CA90-8868-41D0-9769-4114F503DFAD}" type="pres">
      <dgm:prSet presAssocID="{47166BF6-BF71-8C4B-9DAF-DBD44C9C72BE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E3AF646C-A743-48D8-84EE-07E0EBFE5D3D}" type="pres">
      <dgm:prSet presAssocID="{47166BF6-BF71-8C4B-9DAF-DBD44C9C72BE}" presName="spaceRect" presStyleCnt="0"/>
      <dgm:spPr/>
    </dgm:pt>
    <dgm:pt modelId="{F49C1403-9FCE-48E3-9A5D-A2EF75B4CDDE}" type="pres">
      <dgm:prSet presAssocID="{47166BF6-BF71-8C4B-9DAF-DBD44C9C72BE}" presName="parTx" presStyleLbl="revTx" presStyleIdx="5" presStyleCnt="8">
        <dgm:presLayoutVars>
          <dgm:chMax val="0"/>
          <dgm:chPref val="0"/>
        </dgm:presLayoutVars>
      </dgm:prSet>
      <dgm:spPr/>
    </dgm:pt>
    <dgm:pt modelId="{7894432E-F94F-44A6-9226-BE83EF720087}" type="pres">
      <dgm:prSet presAssocID="{72A55657-5F37-7247-9E8F-4EB83EA1F010}" presName="sibTrans" presStyleCnt="0"/>
      <dgm:spPr/>
    </dgm:pt>
    <dgm:pt modelId="{984B5141-A31E-4458-A687-46B70A366E36}" type="pres">
      <dgm:prSet presAssocID="{AB681E1A-7409-4CA8-AE51-EC8F60DCF328}" presName="compNode" presStyleCnt="0"/>
      <dgm:spPr/>
    </dgm:pt>
    <dgm:pt modelId="{27A03870-24C6-4859-8603-EAB75F94A4D8}" type="pres">
      <dgm:prSet presAssocID="{AB681E1A-7409-4CA8-AE51-EC8F60DCF328}" presName="bgRect" presStyleLbl="bgShp" presStyleIdx="6" presStyleCnt="8"/>
      <dgm:spPr/>
    </dgm:pt>
    <dgm:pt modelId="{E96632F2-6049-4F96-8130-AB6A8BB43EE1}" type="pres">
      <dgm:prSet presAssocID="{AB681E1A-7409-4CA8-AE51-EC8F60DCF32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 outline"/>
        </a:ext>
      </dgm:extLst>
    </dgm:pt>
    <dgm:pt modelId="{F4628CBB-DFAB-4B83-93D0-7BD91B69A717}" type="pres">
      <dgm:prSet presAssocID="{AB681E1A-7409-4CA8-AE51-EC8F60DCF328}" presName="spaceRect" presStyleCnt="0"/>
      <dgm:spPr/>
    </dgm:pt>
    <dgm:pt modelId="{DEB78D5A-AFE5-47F0-B603-7E82D4E4E8D0}" type="pres">
      <dgm:prSet presAssocID="{AB681E1A-7409-4CA8-AE51-EC8F60DCF328}" presName="parTx" presStyleLbl="revTx" presStyleIdx="6" presStyleCnt="8">
        <dgm:presLayoutVars>
          <dgm:chMax val="0"/>
          <dgm:chPref val="0"/>
        </dgm:presLayoutVars>
      </dgm:prSet>
      <dgm:spPr/>
    </dgm:pt>
    <dgm:pt modelId="{5907E25E-EFE1-4B14-85CF-A4A70109EB06}" type="pres">
      <dgm:prSet presAssocID="{0F78B292-E850-4765-9836-E5DB7EFD2B1B}" presName="sibTrans" presStyleCnt="0"/>
      <dgm:spPr/>
    </dgm:pt>
    <dgm:pt modelId="{C5DAD163-C1ED-44CF-B996-ABEFBB14D1E8}" type="pres">
      <dgm:prSet presAssocID="{E89EAE9B-32F7-164F-BED2-CECB8421A244}" presName="compNode" presStyleCnt="0"/>
      <dgm:spPr/>
    </dgm:pt>
    <dgm:pt modelId="{DF75A150-9E77-4EB4-BD0D-6039F2CA76A9}" type="pres">
      <dgm:prSet presAssocID="{E89EAE9B-32F7-164F-BED2-CECB8421A244}" presName="bgRect" presStyleLbl="bgShp" presStyleIdx="7" presStyleCnt="8"/>
      <dgm:spPr/>
    </dgm:pt>
    <dgm:pt modelId="{C05197F8-8C81-4F0D-B5DB-D229FE7BCF9A}" type="pres">
      <dgm:prSet presAssocID="{E89EAE9B-32F7-164F-BED2-CECB8421A24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B3A6BB-B548-44F6-A607-73BD7A1D8E14}" type="pres">
      <dgm:prSet presAssocID="{E89EAE9B-32F7-164F-BED2-CECB8421A244}" presName="spaceRect" presStyleCnt="0"/>
      <dgm:spPr/>
    </dgm:pt>
    <dgm:pt modelId="{3F13F423-ABB4-414F-8A21-656086A71439}" type="pres">
      <dgm:prSet presAssocID="{E89EAE9B-32F7-164F-BED2-CECB8421A244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26F1E01-2892-47A8-97F5-318C01689266}" type="presOf" srcId="{AB681E1A-7409-4CA8-AE51-EC8F60DCF328}" destId="{DEB78D5A-AFE5-47F0-B603-7E82D4E4E8D0}" srcOrd="0" destOrd="0" presId="urn:microsoft.com/office/officeart/2018/2/layout/IconVerticalSolidList"/>
    <dgm:cxn modelId="{CE669B0D-6E27-694F-ACEC-1B45873BC7B7}" srcId="{ED574844-E6A7-40B1-9420-A4EF180E62F4}" destId="{BB21EDFB-EFE6-6D49-9621-D5D18AD2CB3A}" srcOrd="1" destOrd="0" parTransId="{29A25992-241F-FE43-81FF-8D10E09854CB}" sibTransId="{7A9CE4BE-D25A-4843-A4B7-ADAFFE68705E}"/>
    <dgm:cxn modelId="{5123C40D-0E35-0745-9D1B-D355243993F7}" srcId="{ED574844-E6A7-40B1-9420-A4EF180E62F4}" destId="{47166BF6-BF71-8C4B-9DAF-DBD44C9C72BE}" srcOrd="5" destOrd="0" parTransId="{B7E18231-A4DE-7E48-B080-E91560421730}" sibTransId="{72A55657-5F37-7247-9E8F-4EB83EA1F010}"/>
    <dgm:cxn modelId="{2E8A2421-F877-47B8-902A-B63EB40AFE5A}" type="presOf" srcId="{E3813D9F-A97B-45E3-8CF0-86542709B104}" destId="{DE934682-4F73-41E3-BC3B-229E0B5D73EA}" srcOrd="0" destOrd="0" presId="urn:microsoft.com/office/officeart/2018/2/layout/IconVerticalSolidList"/>
    <dgm:cxn modelId="{4703FF2C-0120-428F-AB36-9A52ADA26507}" srcId="{ED574844-E6A7-40B1-9420-A4EF180E62F4}" destId="{E3813D9F-A97B-45E3-8CF0-86542709B104}" srcOrd="4" destOrd="0" parTransId="{B6B05DCA-8142-4A5D-8F05-AFF23A5443F1}" sibTransId="{76542F7F-51D6-4702-9002-B2FB13E0865B}"/>
    <dgm:cxn modelId="{E8B3903B-1B99-437A-8F58-61F24E02123D}" srcId="{ED574844-E6A7-40B1-9420-A4EF180E62F4}" destId="{FC1466B7-99F1-4568-AEC2-3B040697247C}" srcOrd="3" destOrd="0" parTransId="{90628C98-745E-4048-AA78-339417E4A9C1}" sibTransId="{6819F64D-C814-4A7E-86A3-832F83F8458D}"/>
    <dgm:cxn modelId="{878EE76A-8558-4614-9B78-828F4C00926A}" type="presOf" srcId="{0AEAEF12-3575-4D28-8784-83EB729F1F30}" destId="{F7B2CB0E-F104-4991-859F-CF5047682CAC}" srcOrd="0" destOrd="0" presId="urn:microsoft.com/office/officeart/2018/2/layout/IconVerticalSolidList"/>
    <dgm:cxn modelId="{DE053688-5894-4809-ADAF-F5A4E196FCDD}" srcId="{ED574844-E6A7-40B1-9420-A4EF180E62F4}" destId="{AD8055D6-46B6-4C0C-9FF4-67319CB7D33F}" srcOrd="0" destOrd="0" parTransId="{6D5C8757-FCD3-4883-8AB7-8C8BF4025275}" sibTransId="{5ED20B50-E3A5-4815-8853-6E4A3E09BFEC}"/>
    <dgm:cxn modelId="{60C6F28A-A95A-2D42-A87C-B8D5E95114B4}" type="presOf" srcId="{ED574844-E6A7-40B1-9420-A4EF180E62F4}" destId="{F8980EBF-7285-4D42-8EE8-C2B39EAC0DBD}" srcOrd="0" destOrd="0" presId="urn:microsoft.com/office/officeart/2018/2/layout/IconVerticalSolidList"/>
    <dgm:cxn modelId="{F2BE71A0-BE70-4149-88AD-306D4D0E4E13}" type="presOf" srcId="{47166BF6-BF71-8C4B-9DAF-DBD44C9C72BE}" destId="{F49C1403-9FCE-48E3-9A5D-A2EF75B4CDDE}" srcOrd="0" destOrd="0" presId="urn:microsoft.com/office/officeart/2018/2/layout/IconVerticalSolidList"/>
    <dgm:cxn modelId="{FC2EEEA9-C557-4BD0-BC4E-AF60E386E2DF}" type="presOf" srcId="{FC1466B7-99F1-4568-AEC2-3B040697247C}" destId="{55A72E4F-906E-4A91-8375-1263D4F69018}" srcOrd="0" destOrd="0" presId="urn:microsoft.com/office/officeart/2018/2/layout/IconVerticalSolidList"/>
    <dgm:cxn modelId="{632D16DB-87F9-40B7-9135-00EFC5367091}" srcId="{ED574844-E6A7-40B1-9420-A4EF180E62F4}" destId="{0AEAEF12-3575-4D28-8784-83EB729F1F30}" srcOrd="2" destOrd="0" parTransId="{9417A51D-B20B-41A6-9A71-6EE679063BFC}" sibTransId="{D58BB31A-ED65-4BDC-9C96-0F0D704BB1CD}"/>
    <dgm:cxn modelId="{A88660DB-63DF-425E-9B37-1464F7ED1926}" type="presOf" srcId="{AD8055D6-46B6-4C0C-9FF4-67319CB7D33F}" destId="{DD2C0850-E6A8-4E76-92D1-C7FDCC33AC8B}" srcOrd="0" destOrd="0" presId="urn:microsoft.com/office/officeart/2018/2/layout/IconVerticalSolidList"/>
    <dgm:cxn modelId="{B6A2A1EA-7A07-4E2B-B369-24DE22807F31}" type="presOf" srcId="{E89EAE9B-32F7-164F-BED2-CECB8421A244}" destId="{3F13F423-ABB4-414F-8A21-656086A71439}" srcOrd="0" destOrd="0" presId="urn:microsoft.com/office/officeart/2018/2/layout/IconVerticalSolidList"/>
    <dgm:cxn modelId="{1CE5A3F8-F946-4641-8766-374DC5BD764C}" srcId="{ED574844-E6A7-40B1-9420-A4EF180E62F4}" destId="{AB681E1A-7409-4CA8-AE51-EC8F60DCF328}" srcOrd="6" destOrd="0" parTransId="{ACD7B3DD-3677-4110-BF11-1674F072DA56}" sibTransId="{0F78B292-E850-4765-9836-E5DB7EFD2B1B}"/>
    <dgm:cxn modelId="{0CB98EFB-F572-1C47-A820-750FC7C4CF68}" srcId="{ED574844-E6A7-40B1-9420-A4EF180E62F4}" destId="{E89EAE9B-32F7-164F-BED2-CECB8421A244}" srcOrd="7" destOrd="0" parTransId="{4EA19465-3BBF-144A-91DF-2B8203F76B48}" sibTransId="{85B9ED15-0B37-4249-9A4E-674633C681AE}"/>
    <dgm:cxn modelId="{DDC137FF-3E4E-4BA1-AC59-272B7DFF8446}" type="presOf" srcId="{BB21EDFB-EFE6-6D49-9621-D5D18AD2CB3A}" destId="{7A6F1F57-1A49-46B9-83C3-FB24C8A491BE}" srcOrd="0" destOrd="0" presId="urn:microsoft.com/office/officeart/2018/2/layout/IconVerticalSolidList"/>
    <dgm:cxn modelId="{6DC272BC-CCC6-45A0-BA9B-0455987CA61E}" type="presParOf" srcId="{F8980EBF-7285-4D42-8EE8-C2B39EAC0DBD}" destId="{93BAAF88-0F2D-4539-805B-E58D4535BB57}" srcOrd="0" destOrd="0" presId="urn:microsoft.com/office/officeart/2018/2/layout/IconVerticalSolidList"/>
    <dgm:cxn modelId="{681F0631-BDC1-4807-A86F-78E8364A5762}" type="presParOf" srcId="{93BAAF88-0F2D-4539-805B-E58D4535BB57}" destId="{B0328CE8-5B0A-43B4-9F36-A31BD9A1A546}" srcOrd="0" destOrd="0" presId="urn:microsoft.com/office/officeart/2018/2/layout/IconVerticalSolidList"/>
    <dgm:cxn modelId="{47C30814-5161-4419-82CF-BFD2282AAF56}" type="presParOf" srcId="{93BAAF88-0F2D-4539-805B-E58D4535BB57}" destId="{3F7899FF-0AC1-48FB-91AF-A2D6AECD3E11}" srcOrd="1" destOrd="0" presId="urn:microsoft.com/office/officeart/2018/2/layout/IconVerticalSolidList"/>
    <dgm:cxn modelId="{0E8D5DAE-8201-4EC1-A4E3-8858AB1160C8}" type="presParOf" srcId="{93BAAF88-0F2D-4539-805B-E58D4535BB57}" destId="{6D0E6F8B-4A13-4450-B255-8A0239D24778}" srcOrd="2" destOrd="0" presId="urn:microsoft.com/office/officeart/2018/2/layout/IconVerticalSolidList"/>
    <dgm:cxn modelId="{0DE3430E-52A0-49D9-8605-02500CF90ADA}" type="presParOf" srcId="{93BAAF88-0F2D-4539-805B-E58D4535BB57}" destId="{DD2C0850-E6A8-4E76-92D1-C7FDCC33AC8B}" srcOrd="3" destOrd="0" presId="urn:microsoft.com/office/officeart/2018/2/layout/IconVerticalSolidList"/>
    <dgm:cxn modelId="{2062CE98-4CE0-48F5-906B-A273329F91FF}" type="presParOf" srcId="{F8980EBF-7285-4D42-8EE8-C2B39EAC0DBD}" destId="{E16B2B99-0400-457C-9002-7A27C459809A}" srcOrd="1" destOrd="0" presId="urn:microsoft.com/office/officeart/2018/2/layout/IconVerticalSolidList"/>
    <dgm:cxn modelId="{5011329C-8777-4F74-AE7D-FFFEC82299FF}" type="presParOf" srcId="{F8980EBF-7285-4D42-8EE8-C2B39EAC0DBD}" destId="{7475C2FB-4F41-4A34-B113-DC142193D023}" srcOrd="2" destOrd="0" presId="urn:microsoft.com/office/officeart/2018/2/layout/IconVerticalSolidList"/>
    <dgm:cxn modelId="{5E804AF0-D169-4E2B-A863-98C8B4130AFF}" type="presParOf" srcId="{7475C2FB-4F41-4A34-B113-DC142193D023}" destId="{44783CF5-E6AA-4A53-B359-8FA599E4F031}" srcOrd="0" destOrd="0" presId="urn:microsoft.com/office/officeart/2018/2/layout/IconVerticalSolidList"/>
    <dgm:cxn modelId="{C8D717CD-37A6-4EA2-B1A8-F84EF73DC60A}" type="presParOf" srcId="{7475C2FB-4F41-4A34-B113-DC142193D023}" destId="{EF2DF521-7CDB-418C-BEA0-2B535BF19D6E}" srcOrd="1" destOrd="0" presId="urn:microsoft.com/office/officeart/2018/2/layout/IconVerticalSolidList"/>
    <dgm:cxn modelId="{7E573B32-2134-442A-A626-E378970058E5}" type="presParOf" srcId="{7475C2FB-4F41-4A34-B113-DC142193D023}" destId="{37817001-55D1-432E-A64A-8709AC5372B4}" srcOrd="2" destOrd="0" presId="urn:microsoft.com/office/officeart/2018/2/layout/IconVerticalSolidList"/>
    <dgm:cxn modelId="{791DB8C4-D7CD-4D06-9B7E-F530ACE0530A}" type="presParOf" srcId="{7475C2FB-4F41-4A34-B113-DC142193D023}" destId="{7A6F1F57-1A49-46B9-83C3-FB24C8A491BE}" srcOrd="3" destOrd="0" presId="urn:microsoft.com/office/officeart/2018/2/layout/IconVerticalSolidList"/>
    <dgm:cxn modelId="{CC2FAAB5-E3AD-4698-A5BD-F689CC367A5D}" type="presParOf" srcId="{F8980EBF-7285-4D42-8EE8-C2B39EAC0DBD}" destId="{2574E733-D919-4DD0-9A6C-8950D631D3D6}" srcOrd="3" destOrd="0" presId="urn:microsoft.com/office/officeart/2018/2/layout/IconVerticalSolidList"/>
    <dgm:cxn modelId="{A884A746-B2E9-47FA-8269-4683BEB5D5B7}" type="presParOf" srcId="{F8980EBF-7285-4D42-8EE8-C2B39EAC0DBD}" destId="{093EDE5E-1ED0-4B2B-A36E-B61C178FD245}" srcOrd="4" destOrd="0" presId="urn:microsoft.com/office/officeart/2018/2/layout/IconVerticalSolidList"/>
    <dgm:cxn modelId="{FA8D4FF4-F052-434C-86B3-1AA04B2187C9}" type="presParOf" srcId="{093EDE5E-1ED0-4B2B-A36E-B61C178FD245}" destId="{5588C920-F890-464C-B4D0-A0FA708DB3DA}" srcOrd="0" destOrd="0" presId="urn:microsoft.com/office/officeart/2018/2/layout/IconVerticalSolidList"/>
    <dgm:cxn modelId="{65F2D915-A48F-46B7-BCD2-374CACB651B3}" type="presParOf" srcId="{093EDE5E-1ED0-4B2B-A36E-B61C178FD245}" destId="{279ECADB-A501-49BB-99E5-ED9D60F68C97}" srcOrd="1" destOrd="0" presId="urn:microsoft.com/office/officeart/2018/2/layout/IconVerticalSolidList"/>
    <dgm:cxn modelId="{E72CA157-6308-4639-8B90-F48B4245E61C}" type="presParOf" srcId="{093EDE5E-1ED0-4B2B-A36E-B61C178FD245}" destId="{EDAA18A9-F963-4BA5-A4D1-7D8D6808248A}" srcOrd="2" destOrd="0" presId="urn:microsoft.com/office/officeart/2018/2/layout/IconVerticalSolidList"/>
    <dgm:cxn modelId="{4B2187AB-62CB-40BD-94DF-AC604974F867}" type="presParOf" srcId="{093EDE5E-1ED0-4B2B-A36E-B61C178FD245}" destId="{F7B2CB0E-F104-4991-859F-CF5047682CAC}" srcOrd="3" destOrd="0" presId="urn:microsoft.com/office/officeart/2018/2/layout/IconVerticalSolidList"/>
    <dgm:cxn modelId="{45873CD1-4E47-41A5-A879-7D8B9E277C34}" type="presParOf" srcId="{F8980EBF-7285-4D42-8EE8-C2B39EAC0DBD}" destId="{1955DC94-189E-497B-BACC-D1ED81EA5255}" srcOrd="5" destOrd="0" presId="urn:microsoft.com/office/officeart/2018/2/layout/IconVerticalSolidList"/>
    <dgm:cxn modelId="{B8162417-9092-47D5-8206-DA6D5E0FE674}" type="presParOf" srcId="{F8980EBF-7285-4D42-8EE8-C2B39EAC0DBD}" destId="{8F2F14E9-D43A-45A0-A03F-001323557617}" srcOrd="6" destOrd="0" presId="urn:microsoft.com/office/officeart/2018/2/layout/IconVerticalSolidList"/>
    <dgm:cxn modelId="{9D0CF64A-458D-4584-9726-0BC4358FF3B4}" type="presParOf" srcId="{8F2F14E9-D43A-45A0-A03F-001323557617}" destId="{6041B296-9ED5-47BE-85D8-CC1B989144D9}" srcOrd="0" destOrd="0" presId="urn:microsoft.com/office/officeart/2018/2/layout/IconVerticalSolidList"/>
    <dgm:cxn modelId="{66375E46-DB6F-4E6D-907B-DC6244A6E427}" type="presParOf" srcId="{8F2F14E9-D43A-45A0-A03F-001323557617}" destId="{DDA119C2-5290-41B9-A626-131915D545CE}" srcOrd="1" destOrd="0" presId="urn:microsoft.com/office/officeart/2018/2/layout/IconVerticalSolidList"/>
    <dgm:cxn modelId="{287CAF91-53EE-4094-8F04-B22557AF0DB2}" type="presParOf" srcId="{8F2F14E9-D43A-45A0-A03F-001323557617}" destId="{958FF440-FE8F-4510-AF8E-A3B5FEBA9D64}" srcOrd="2" destOrd="0" presId="urn:microsoft.com/office/officeart/2018/2/layout/IconVerticalSolidList"/>
    <dgm:cxn modelId="{F0E2FE47-1AB6-41FA-B613-EDB8AD996F87}" type="presParOf" srcId="{8F2F14E9-D43A-45A0-A03F-001323557617}" destId="{55A72E4F-906E-4A91-8375-1263D4F69018}" srcOrd="3" destOrd="0" presId="urn:microsoft.com/office/officeart/2018/2/layout/IconVerticalSolidList"/>
    <dgm:cxn modelId="{CBDE3198-779C-47E6-B3D0-9BD5EC512E14}" type="presParOf" srcId="{F8980EBF-7285-4D42-8EE8-C2B39EAC0DBD}" destId="{096EE2C0-89BF-45B2-91FC-8D77E6D47325}" srcOrd="7" destOrd="0" presId="urn:microsoft.com/office/officeart/2018/2/layout/IconVerticalSolidList"/>
    <dgm:cxn modelId="{12442F78-0769-4B51-9D0A-7B1F2DF8BBB0}" type="presParOf" srcId="{F8980EBF-7285-4D42-8EE8-C2B39EAC0DBD}" destId="{77D3825A-ECC5-459D-8AF0-A8F468B400B9}" srcOrd="8" destOrd="0" presId="urn:microsoft.com/office/officeart/2018/2/layout/IconVerticalSolidList"/>
    <dgm:cxn modelId="{FAC090EA-CBB2-42E9-A89F-B9698A649324}" type="presParOf" srcId="{77D3825A-ECC5-459D-8AF0-A8F468B400B9}" destId="{CEC6D07C-20F0-45FA-AA8B-A8007A7A662E}" srcOrd="0" destOrd="0" presId="urn:microsoft.com/office/officeart/2018/2/layout/IconVerticalSolidList"/>
    <dgm:cxn modelId="{5F1C6FD4-5EF5-4754-BE49-B5D23EB85645}" type="presParOf" srcId="{77D3825A-ECC5-459D-8AF0-A8F468B400B9}" destId="{A934D720-0FAD-4989-B8F5-255182B6969A}" srcOrd="1" destOrd="0" presId="urn:microsoft.com/office/officeart/2018/2/layout/IconVerticalSolidList"/>
    <dgm:cxn modelId="{BE26EC55-04E6-44EB-93F4-798CF8EED19B}" type="presParOf" srcId="{77D3825A-ECC5-459D-8AF0-A8F468B400B9}" destId="{44D4DFC8-167D-426C-8F00-7260D4442D36}" srcOrd="2" destOrd="0" presId="urn:microsoft.com/office/officeart/2018/2/layout/IconVerticalSolidList"/>
    <dgm:cxn modelId="{899E8AA3-6FA1-4F2E-B683-B91DCA43C8C7}" type="presParOf" srcId="{77D3825A-ECC5-459D-8AF0-A8F468B400B9}" destId="{DE934682-4F73-41E3-BC3B-229E0B5D73EA}" srcOrd="3" destOrd="0" presId="urn:microsoft.com/office/officeart/2018/2/layout/IconVerticalSolidList"/>
    <dgm:cxn modelId="{1205F35B-E04A-46EF-9130-DC63185BFB10}" type="presParOf" srcId="{F8980EBF-7285-4D42-8EE8-C2B39EAC0DBD}" destId="{6472258C-686E-42FB-8505-D283786E755E}" srcOrd="9" destOrd="0" presId="urn:microsoft.com/office/officeart/2018/2/layout/IconVerticalSolidList"/>
    <dgm:cxn modelId="{D7CB9C76-8CD8-4628-8B08-B22A512C9C58}" type="presParOf" srcId="{F8980EBF-7285-4D42-8EE8-C2B39EAC0DBD}" destId="{60CA70DD-393A-4DAA-8E30-0A5D1BD7E107}" srcOrd="10" destOrd="0" presId="urn:microsoft.com/office/officeart/2018/2/layout/IconVerticalSolidList"/>
    <dgm:cxn modelId="{CC112BE7-29CB-48D1-BB02-385AE6407CAF}" type="presParOf" srcId="{60CA70DD-393A-4DAA-8E30-0A5D1BD7E107}" destId="{DAFA64A4-AD69-4A11-80FD-663703AB08DF}" srcOrd="0" destOrd="0" presId="urn:microsoft.com/office/officeart/2018/2/layout/IconVerticalSolidList"/>
    <dgm:cxn modelId="{A14F2847-AAF2-46E0-8713-5098C89F4D3C}" type="presParOf" srcId="{60CA70DD-393A-4DAA-8E30-0A5D1BD7E107}" destId="{AE18CA90-8868-41D0-9769-4114F503DFAD}" srcOrd="1" destOrd="0" presId="urn:microsoft.com/office/officeart/2018/2/layout/IconVerticalSolidList"/>
    <dgm:cxn modelId="{2F271A70-656D-4F82-87F6-2CDF00B1ACED}" type="presParOf" srcId="{60CA70DD-393A-4DAA-8E30-0A5D1BD7E107}" destId="{E3AF646C-A743-48D8-84EE-07E0EBFE5D3D}" srcOrd="2" destOrd="0" presId="urn:microsoft.com/office/officeart/2018/2/layout/IconVerticalSolidList"/>
    <dgm:cxn modelId="{469E54E3-48DF-43C4-9154-E1E859E57D46}" type="presParOf" srcId="{60CA70DD-393A-4DAA-8E30-0A5D1BD7E107}" destId="{F49C1403-9FCE-48E3-9A5D-A2EF75B4CDDE}" srcOrd="3" destOrd="0" presId="urn:microsoft.com/office/officeart/2018/2/layout/IconVerticalSolidList"/>
    <dgm:cxn modelId="{7DDAD984-1271-479B-AA26-CFDFF22F39AC}" type="presParOf" srcId="{F8980EBF-7285-4D42-8EE8-C2B39EAC0DBD}" destId="{7894432E-F94F-44A6-9226-BE83EF720087}" srcOrd="11" destOrd="0" presId="urn:microsoft.com/office/officeart/2018/2/layout/IconVerticalSolidList"/>
    <dgm:cxn modelId="{D3F8E038-8C60-4E57-B961-3515104EACD4}" type="presParOf" srcId="{F8980EBF-7285-4D42-8EE8-C2B39EAC0DBD}" destId="{984B5141-A31E-4458-A687-46B70A366E36}" srcOrd="12" destOrd="0" presId="urn:microsoft.com/office/officeart/2018/2/layout/IconVerticalSolidList"/>
    <dgm:cxn modelId="{5D8AF04E-3D3A-4B49-BF5D-FAECF4351009}" type="presParOf" srcId="{984B5141-A31E-4458-A687-46B70A366E36}" destId="{27A03870-24C6-4859-8603-EAB75F94A4D8}" srcOrd="0" destOrd="0" presId="urn:microsoft.com/office/officeart/2018/2/layout/IconVerticalSolidList"/>
    <dgm:cxn modelId="{281582B9-915D-4B1B-AA64-EE8A93A9E87A}" type="presParOf" srcId="{984B5141-A31E-4458-A687-46B70A366E36}" destId="{E96632F2-6049-4F96-8130-AB6A8BB43EE1}" srcOrd="1" destOrd="0" presId="urn:microsoft.com/office/officeart/2018/2/layout/IconVerticalSolidList"/>
    <dgm:cxn modelId="{A46F8989-B027-4EA2-AC2F-436454FFCFB0}" type="presParOf" srcId="{984B5141-A31E-4458-A687-46B70A366E36}" destId="{F4628CBB-DFAB-4B83-93D0-7BD91B69A717}" srcOrd="2" destOrd="0" presId="urn:microsoft.com/office/officeart/2018/2/layout/IconVerticalSolidList"/>
    <dgm:cxn modelId="{C5E38EAA-D44B-408C-8906-0F8B0AB9873B}" type="presParOf" srcId="{984B5141-A31E-4458-A687-46B70A366E36}" destId="{DEB78D5A-AFE5-47F0-B603-7E82D4E4E8D0}" srcOrd="3" destOrd="0" presId="urn:microsoft.com/office/officeart/2018/2/layout/IconVerticalSolidList"/>
    <dgm:cxn modelId="{91FD2C80-9C38-4E13-BA41-B9FE8A961A12}" type="presParOf" srcId="{F8980EBF-7285-4D42-8EE8-C2B39EAC0DBD}" destId="{5907E25E-EFE1-4B14-85CF-A4A70109EB06}" srcOrd="13" destOrd="0" presId="urn:microsoft.com/office/officeart/2018/2/layout/IconVerticalSolidList"/>
    <dgm:cxn modelId="{FD9594EF-37BD-46DA-9950-1BC80C5BB47F}" type="presParOf" srcId="{F8980EBF-7285-4D42-8EE8-C2B39EAC0DBD}" destId="{C5DAD163-C1ED-44CF-B996-ABEFBB14D1E8}" srcOrd="14" destOrd="0" presId="urn:microsoft.com/office/officeart/2018/2/layout/IconVerticalSolidList"/>
    <dgm:cxn modelId="{F362D57B-1BFD-44FE-B3B3-6293F4F82A65}" type="presParOf" srcId="{C5DAD163-C1ED-44CF-B996-ABEFBB14D1E8}" destId="{DF75A150-9E77-4EB4-BD0D-6039F2CA76A9}" srcOrd="0" destOrd="0" presId="urn:microsoft.com/office/officeart/2018/2/layout/IconVerticalSolidList"/>
    <dgm:cxn modelId="{9ACFC7D8-9B31-47B8-AF76-0B19F841FF13}" type="presParOf" srcId="{C5DAD163-C1ED-44CF-B996-ABEFBB14D1E8}" destId="{C05197F8-8C81-4F0D-B5DB-D229FE7BCF9A}" srcOrd="1" destOrd="0" presId="urn:microsoft.com/office/officeart/2018/2/layout/IconVerticalSolidList"/>
    <dgm:cxn modelId="{7AE05E50-E736-4B29-BB02-9FD88BD5F99A}" type="presParOf" srcId="{C5DAD163-C1ED-44CF-B996-ABEFBB14D1E8}" destId="{26B3A6BB-B548-44F6-A607-73BD7A1D8E14}" srcOrd="2" destOrd="0" presId="urn:microsoft.com/office/officeart/2018/2/layout/IconVerticalSolidList"/>
    <dgm:cxn modelId="{7B826D18-D113-4E65-BE74-E3AA8991C165}" type="presParOf" srcId="{C5DAD163-C1ED-44CF-B996-ABEFBB14D1E8}" destId="{3F13F423-ABB4-414F-8A21-656086A71439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04D392-4945-1543-9067-98AF573B726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</dgm:pt>
    <dgm:pt modelId="{2D490756-83C2-124C-A28C-7C43F2F67683}">
      <dgm:prSet phldrT="[Text]"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effectLst/>
              <a:latin typeface="Helvetica Neue" panose="02000503000000020004" pitchFamily="2" charset="0"/>
            </a:rPr>
            <a:t> </a:t>
          </a:r>
          <a:r>
            <a:rPr lang="en-US">
              <a:solidFill>
                <a:schemeClr val="bg1"/>
              </a:solidFill>
              <a:effectLst/>
              <a:latin typeface="Helvetica Neue" panose="02000503000000020004" pitchFamily="2" charset="0"/>
            </a:rPr>
            <a:t>Data Cleaning &amp; Type Conversion</a:t>
          </a:r>
          <a:endParaRPr lang="en-US">
            <a:solidFill>
              <a:schemeClr val="bg1"/>
            </a:solidFill>
            <a:latin typeface="Arial"/>
            <a:cs typeface="Arial"/>
          </a:endParaRPr>
        </a:p>
      </dgm:t>
    </dgm:pt>
    <dgm:pt modelId="{8E069EDA-04AF-CD4D-8711-C60E32B2009F}" type="parTrans" cxnId="{22E93595-1FBB-2149-90D4-9CCE4D92DC57}">
      <dgm:prSet/>
      <dgm:spPr/>
      <dgm:t>
        <a:bodyPr/>
        <a:lstStyle/>
        <a:p>
          <a:endParaRPr lang="en-US"/>
        </a:p>
      </dgm:t>
    </dgm:pt>
    <dgm:pt modelId="{EEDA5CDB-4189-F24C-9A80-D119CA44FDFB}" type="sibTrans" cxnId="{22E93595-1FBB-2149-90D4-9CCE4D92DC57}">
      <dgm:prSet/>
      <dgm:spPr/>
      <dgm:t>
        <a:bodyPr/>
        <a:lstStyle/>
        <a:p>
          <a:endParaRPr lang="en-US"/>
        </a:p>
      </dgm:t>
    </dgm:pt>
    <dgm:pt modelId="{5AAEF3DE-40D4-B849-9D85-8E73BC40B9B5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effectLst/>
              <a:latin typeface="Helvetica Neue" panose="02000503000000020004" pitchFamily="2" charset="0"/>
            </a:rPr>
            <a:t>Feature Engineering</a:t>
          </a:r>
          <a:endParaRPr lang="en-US">
            <a:solidFill>
              <a:schemeClr val="bg1"/>
            </a:solidFill>
            <a:latin typeface="Arial"/>
            <a:cs typeface="Arial"/>
          </a:endParaRPr>
        </a:p>
      </dgm:t>
    </dgm:pt>
    <dgm:pt modelId="{68C26145-23A5-CF49-B8B2-477AAAA0C46F}" type="parTrans" cxnId="{698EF2BE-CDC2-B140-9E74-EA6E456B92CC}">
      <dgm:prSet/>
      <dgm:spPr/>
      <dgm:t>
        <a:bodyPr/>
        <a:lstStyle/>
        <a:p>
          <a:endParaRPr lang="en-US"/>
        </a:p>
      </dgm:t>
    </dgm:pt>
    <dgm:pt modelId="{E5342AFC-29EE-7E4F-AD12-EFE278C18348}" type="sibTrans" cxnId="{698EF2BE-CDC2-B140-9E74-EA6E456B92CC}">
      <dgm:prSet/>
      <dgm:spPr/>
      <dgm:t>
        <a:bodyPr/>
        <a:lstStyle/>
        <a:p>
          <a:endParaRPr lang="en-US"/>
        </a:p>
      </dgm:t>
    </dgm:pt>
    <dgm:pt modelId="{B978BFF9-05E2-1C4E-8076-6DFBEBA96417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effectLst/>
              <a:latin typeface="Helvetica Neue" panose="02000503000000020004" pitchFamily="2" charset="0"/>
            </a:rPr>
            <a:t>Missing Value Handling</a:t>
          </a:r>
          <a:endParaRPr lang="en-US">
            <a:solidFill>
              <a:schemeClr val="bg1"/>
            </a:solidFill>
            <a:latin typeface="Arial"/>
            <a:cs typeface="Arial"/>
          </a:endParaRPr>
        </a:p>
      </dgm:t>
    </dgm:pt>
    <dgm:pt modelId="{01A715AA-9AEA-2F4F-919E-A58590842097}" type="parTrans" cxnId="{1B491ED3-1F0D-4945-B3DD-BF211D86E12E}">
      <dgm:prSet/>
      <dgm:spPr/>
      <dgm:t>
        <a:bodyPr/>
        <a:lstStyle/>
        <a:p>
          <a:endParaRPr lang="en-US"/>
        </a:p>
      </dgm:t>
    </dgm:pt>
    <dgm:pt modelId="{A5928D17-3899-1B4D-939B-4BEEC2706BE0}" type="sibTrans" cxnId="{1B491ED3-1F0D-4945-B3DD-BF211D86E12E}">
      <dgm:prSet/>
      <dgm:spPr/>
      <dgm:t>
        <a:bodyPr/>
        <a:lstStyle/>
        <a:p>
          <a:endParaRPr lang="en-US"/>
        </a:p>
      </dgm:t>
    </dgm:pt>
    <dgm:pt modelId="{1E23B15A-39C2-422F-A255-71E20BB4695A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 </a:t>
          </a:r>
          <a:r>
            <a:rPr lang="en-US">
              <a:solidFill>
                <a:schemeClr val="bg1"/>
              </a:solidFill>
              <a:effectLst/>
              <a:latin typeface="Helvetica Neue" panose="02000503000000020004" pitchFamily="2" charset="0"/>
            </a:rPr>
            <a:t>Encoding &amp; Transformation</a:t>
          </a:r>
          <a:endParaRPr lang="en-US">
            <a:solidFill>
              <a:schemeClr val="bg1"/>
            </a:solidFill>
            <a:latin typeface="Arial"/>
            <a:cs typeface="Arial"/>
          </a:endParaRPr>
        </a:p>
      </dgm:t>
    </dgm:pt>
    <dgm:pt modelId="{18AC2A37-32D7-43AA-BFC3-8CF9C89CC3B2}" type="parTrans" cxnId="{83167939-5010-4C20-9F53-9AC033875DE5}">
      <dgm:prSet/>
      <dgm:spPr/>
      <dgm:t>
        <a:bodyPr/>
        <a:lstStyle/>
        <a:p>
          <a:endParaRPr lang="en-US"/>
        </a:p>
      </dgm:t>
    </dgm:pt>
    <dgm:pt modelId="{88AAD867-826C-432C-9588-F446C54E5F2D}" type="sibTrans" cxnId="{83167939-5010-4C20-9F53-9AC033875DE5}">
      <dgm:prSet/>
      <dgm:spPr/>
      <dgm:t>
        <a:bodyPr/>
        <a:lstStyle/>
        <a:p>
          <a:endParaRPr lang="en-US"/>
        </a:p>
      </dgm:t>
    </dgm:pt>
    <dgm:pt modelId="{5CC7C8D3-4C15-4925-BE4C-5E8FF113BF4B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 </a:t>
          </a:r>
          <a:r>
            <a:rPr lang="en-US">
              <a:solidFill>
                <a:schemeClr val="bg1"/>
              </a:solidFill>
              <a:effectLst/>
              <a:latin typeface="Helvetica Neue" panose="02000503000000020004" pitchFamily="2" charset="0"/>
            </a:rPr>
            <a:t>Scaling &amp; Splitting</a:t>
          </a:r>
          <a:endParaRPr lang="en-US">
            <a:solidFill>
              <a:schemeClr val="bg1"/>
            </a:solidFill>
            <a:latin typeface="Arial"/>
            <a:cs typeface="Arial"/>
          </a:endParaRPr>
        </a:p>
      </dgm:t>
    </dgm:pt>
    <dgm:pt modelId="{606B8F7F-74BB-46EA-A6C1-2B630276F7BC}" type="parTrans" cxnId="{AAFB37B1-C55A-4623-A4D9-0861FB72B09D}">
      <dgm:prSet/>
      <dgm:spPr/>
    </dgm:pt>
    <dgm:pt modelId="{57106BD4-9F98-4CB0-B63A-65CD2BDB1515}" type="sibTrans" cxnId="{AAFB37B1-C55A-4623-A4D9-0861FB72B09D}">
      <dgm:prSet/>
      <dgm:spPr/>
    </dgm:pt>
    <dgm:pt modelId="{8D98DF4B-789C-C846-8747-91F2A583CEE0}" type="pres">
      <dgm:prSet presAssocID="{8A04D392-4945-1543-9067-98AF573B7261}" presName="outerComposite" presStyleCnt="0">
        <dgm:presLayoutVars>
          <dgm:chMax val="5"/>
          <dgm:dir/>
          <dgm:resizeHandles val="exact"/>
        </dgm:presLayoutVars>
      </dgm:prSet>
      <dgm:spPr/>
    </dgm:pt>
    <dgm:pt modelId="{B6797F01-611A-964B-9BE5-8560ADDCB6D9}" type="pres">
      <dgm:prSet presAssocID="{8A04D392-4945-1543-9067-98AF573B7261}" presName="dummyMaxCanvas" presStyleCnt="0">
        <dgm:presLayoutVars/>
      </dgm:prSet>
      <dgm:spPr/>
    </dgm:pt>
    <dgm:pt modelId="{709F569E-E999-B243-8626-92C9C9D3A872}" type="pres">
      <dgm:prSet presAssocID="{8A04D392-4945-1543-9067-98AF573B7261}" presName="FiveNodes_1" presStyleLbl="node1" presStyleIdx="0" presStyleCnt="5">
        <dgm:presLayoutVars>
          <dgm:bulletEnabled val="1"/>
        </dgm:presLayoutVars>
      </dgm:prSet>
      <dgm:spPr/>
    </dgm:pt>
    <dgm:pt modelId="{0F8FBEDC-9D56-9A4C-BBD1-B79E0AD9A25A}" type="pres">
      <dgm:prSet presAssocID="{8A04D392-4945-1543-9067-98AF573B7261}" presName="FiveNodes_2" presStyleLbl="node1" presStyleIdx="1" presStyleCnt="5">
        <dgm:presLayoutVars>
          <dgm:bulletEnabled val="1"/>
        </dgm:presLayoutVars>
      </dgm:prSet>
      <dgm:spPr/>
    </dgm:pt>
    <dgm:pt modelId="{21626702-4CD8-1147-8BD1-DAF37D39021E}" type="pres">
      <dgm:prSet presAssocID="{8A04D392-4945-1543-9067-98AF573B7261}" presName="FiveNodes_3" presStyleLbl="node1" presStyleIdx="2" presStyleCnt="5">
        <dgm:presLayoutVars>
          <dgm:bulletEnabled val="1"/>
        </dgm:presLayoutVars>
      </dgm:prSet>
      <dgm:spPr/>
    </dgm:pt>
    <dgm:pt modelId="{95263C8D-AC13-BE40-BA09-35251DDF8769}" type="pres">
      <dgm:prSet presAssocID="{8A04D392-4945-1543-9067-98AF573B7261}" presName="FiveNodes_4" presStyleLbl="node1" presStyleIdx="3" presStyleCnt="5">
        <dgm:presLayoutVars>
          <dgm:bulletEnabled val="1"/>
        </dgm:presLayoutVars>
      </dgm:prSet>
      <dgm:spPr/>
    </dgm:pt>
    <dgm:pt modelId="{D6CC5129-4509-EE49-8189-79F70C2823F9}" type="pres">
      <dgm:prSet presAssocID="{8A04D392-4945-1543-9067-98AF573B7261}" presName="FiveNodes_5" presStyleLbl="node1" presStyleIdx="4" presStyleCnt="5">
        <dgm:presLayoutVars>
          <dgm:bulletEnabled val="1"/>
        </dgm:presLayoutVars>
      </dgm:prSet>
      <dgm:spPr/>
    </dgm:pt>
    <dgm:pt modelId="{AC5885EC-D701-EA4E-BC89-B46DD95159C2}" type="pres">
      <dgm:prSet presAssocID="{8A04D392-4945-1543-9067-98AF573B7261}" presName="FiveConn_1-2" presStyleLbl="fgAccFollowNode1" presStyleIdx="0" presStyleCnt="4">
        <dgm:presLayoutVars>
          <dgm:bulletEnabled val="1"/>
        </dgm:presLayoutVars>
      </dgm:prSet>
      <dgm:spPr/>
    </dgm:pt>
    <dgm:pt modelId="{213FDAF4-4705-1141-8AD4-8392099C3688}" type="pres">
      <dgm:prSet presAssocID="{8A04D392-4945-1543-9067-98AF573B7261}" presName="FiveConn_2-3" presStyleLbl="fgAccFollowNode1" presStyleIdx="1" presStyleCnt="4">
        <dgm:presLayoutVars>
          <dgm:bulletEnabled val="1"/>
        </dgm:presLayoutVars>
      </dgm:prSet>
      <dgm:spPr/>
    </dgm:pt>
    <dgm:pt modelId="{998CEB7A-5782-2A49-AAB0-DD0741AB31B5}" type="pres">
      <dgm:prSet presAssocID="{8A04D392-4945-1543-9067-98AF573B7261}" presName="FiveConn_3-4" presStyleLbl="fgAccFollowNode1" presStyleIdx="2" presStyleCnt="4">
        <dgm:presLayoutVars>
          <dgm:bulletEnabled val="1"/>
        </dgm:presLayoutVars>
      </dgm:prSet>
      <dgm:spPr/>
    </dgm:pt>
    <dgm:pt modelId="{651BE942-2220-C94A-9C9B-BE72C4D8AB9F}" type="pres">
      <dgm:prSet presAssocID="{8A04D392-4945-1543-9067-98AF573B7261}" presName="FiveConn_4-5" presStyleLbl="fgAccFollowNode1" presStyleIdx="3" presStyleCnt="4">
        <dgm:presLayoutVars>
          <dgm:bulletEnabled val="1"/>
        </dgm:presLayoutVars>
      </dgm:prSet>
      <dgm:spPr/>
    </dgm:pt>
    <dgm:pt modelId="{2D8A87E4-8B65-9D49-AFEF-E771135224A8}" type="pres">
      <dgm:prSet presAssocID="{8A04D392-4945-1543-9067-98AF573B7261}" presName="FiveNodes_1_text" presStyleLbl="node1" presStyleIdx="4" presStyleCnt="5">
        <dgm:presLayoutVars>
          <dgm:bulletEnabled val="1"/>
        </dgm:presLayoutVars>
      </dgm:prSet>
      <dgm:spPr/>
    </dgm:pt>
    <dgm:pt modelId="{EF657CDE-845B-2A45-BEB9-2EF8009EBD07}" type="pres">
      <dgm:prSet presAssocID="{8A04D392-4945-1543-9067-98AF573B7261}" presName="FiveNodes_2_text" presStyleLbl="node1" presStyleIdx="4" presStyleCnt="5">
        <dgm:presLayoutVars>
          <dgm:bulletEnabled val="1"/>
        </dgm:presLayoutVars>
      </dgm:prSet>
      <dgm:spPr/>
    </dgm:pt>
    <dgm:pt modelId="{9A60FF4F-F402-8546-8502-2476D58994D9}" type="pres">
      <dgm:prSet presAssocID="{8A04D392-4945-1543-9067-98AF573B7261}" presName="FiveNodes_3_text" presStyleLbl="node1" presStyleIdx="4" presStyleCnt="5">
        <dgm:presLayoutVars>
          <dgm:bulletEnabled val="1"/>
        </dgm:presLayoutVars>
      </dgm:prSet>
      <dgm:spPr/>
    </dgm:pt>
    <dgm:pt modelId="{DE351D4D-BB09-2949-848A-CE692573E4EC}" type="pres">
      <dgm:prSet presAssocID="{8A04D392-4945-1543-9067-98AF573B7261}" presName="FiveNodes_4_text" presStyleLbl="node1" presStyleIdx="4" presStyleCnt="5">
        <dgm:presLayoutVars>
          <dgm:bulletEnabled val="1"/>
        </dgm:presLayoutVars>
      </dgm:prSet>
      <dgm:spPr/>
    </dgm:pt>
    <dgm:pt modelId="{D3CA32E2-A6F6-6742-AC53-D07EDB5D51D5}" type="pres">
      <dgm:prSet presAssocID="{8A04D392-4945-1543-9067-98AF573B726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53C5803-A4CA-4FB9-824A-A58AF29019E2}" type="presOf" srcId="{5CC7C8D3-4C15-4925-BE4C-5E8FF113BF4B}" destId="{D6CC5129-4509-EE49-8189-79F70C2823F9}" srcOrd="0" destOrd="0" presId="urn:microsoft.com/office/officeart/2005/8/layout/vProcess5"/>
    <dgm:cxn modelId="{D43CF004-63BB-4F0D-9FEA-4EE65B307B7B}" type="presOf" srcId="{1E23B15A-39C2-422F-A255-71E20BB4695A}" destId="{DE351D4D-BB09-2949-848A-CE692573E4EC}" srcOrd="1" destOrd="0" presId="urn:microsoft.com/office/officeart/2005/8/layout/vProcess5"/>
    <dgm:cxn modelId="{03D80D08-EF9B-49B4-9D09-19807088C5D4}" type="presOf" srcId="{2D490756-83C2-124C-A28C-7C43F2F67683}" destId="{2D8A87E4-8B65-9D49-AFEF-E771135224A8}" srcOrd="1" destOrd="0" presId="urn:microsoft.com/office/officeart/2005/8/layout/vProcess5"/>
    <dgm:cxn modelId="{E6ABC409-C292-47C0-99CC-097614700BBD}" type="presOf" srcId="{5CC7C8D3-4C15-4925-BE4C-5E8FF113BF4B}" destId="{D3CA32E2-A6F6-6742-AC53-D07EDB5D51D5}" srcOrd="1" destOrd="0" presId="urn:microsoft.com/office/officeart/2005/8/layout/vProcess5"/>
    <dgm:cxn modelId="{C580AA18-5BD2-4328-A7DB-0E1F98E0B356}" type="presOf" srcId="{EEDA5CDB-4189-F24C-9A80-D119CA44FDFB}" destId="{AC5885EC-D701-EA4E-BC89-B46DD95159C2}" srcOrd="0" destOrd="0" presId="urn:microsoft.com/office/officeart/2005/8/layout/vProcess5"/>
    <dgm:cxn modelId="{FC4BAE2C-92C7-4DCE-A275-C0A0DD992218}" type="presOf" srcId="{B978BFF9-05E2-1C4E-8076-6DFBEBA96417}" destId="{EF657CDE-845B-2A45-BEB9-2EF8009EBD07}" srcOrd="1" destOrd="0" presId="urn:microsoft.com/office/officeart/2005/8/layout/vProcess5"/>
    <dgm:cxn modelId="{41FA7930-5314-466F-AFD1-DF3658021D37}" type="presOf" srcId="{5AAEF3DE-40D4-B849-9D85-8E73BC40B9B5}" destId="{21626702-4CD8-1147-8BD1-DAF37D39021E}" srcOrd="0" destOrd="0" presId="urn:microsoft.com/office/officeart/2005/8/layout/vProcess5"/>
    <dgm:cxn modelId="{83167939-5010-4C20-9F53-9AC033875DE5}" srcId="{8A04D392-4945-1543-9067-98AF573B7261}" destId="{1E23B15A-39C2-422F-A255-71E20BB4695A}" srcOrd="3" destOrd="0" parTransId="{18AC2A37-32D7-43AA-BFC3-8CF9C89CC3B2}" sibTransId="{88AAD867-826C-432C-9588-F446C54E5F2D}"/>
    <dgm:cxn modelId="{CD410E4C-97F7-4216-9615-0E51FEB578E8}" type="presOf" srcId="{2D490756-83C2-124C-A28C-7C43F2F67683}" destId="{709F569E-E999-B243-8626-92C9C9D3A872}" srcOrd="0" destOrd="0" presId="urn:microsoft.com/office/officeart/2005/8/layout/vProcess5"/>
    <dgm:cxn modelId="{34829084-B1C7-4A7A-80F4-1B218F39710E}" type="presOf" srcId="{1E23B15A-39C2-422F-A255-71E20BB4695A}" destId="{95263C8D-AC13-BE40-BA09-35251DDF8769}" srcOrd="0" destOrd="0" presId="urn:microsoft.com/office/officeart/2005/8/layout/vProcess5"/>
    <dgm:cxn modelId="{22E93595-1FBB-2149-90D4-9CCE4D92DC57}" srcId="{8A04D392-4945-1543-9067-98AF573B7261}" destId="{2D490756-83C2-124C-A28C-7C43F2F67683}" srcOrd="0" destOrd="0" parTransId="{8E069EDA-04AF-CD4D-8711-C60E32B2009F}" sibTransId="{EEDA5CDB-4189-F24C-9A80-D119CA44FDFB}"/>
    <dgm:cxn modelId="{48C0239F-0A0D-4167-803F-CBE12C330597}" type="presOf" srcId="{A5928D17-3899-1B4D-939B-4BEEC2706BE0}" destId="{213FDAF4-4705-1141-8AD4-8392099C3688}" srcOrd="0" destOrd="0" presId="urn:microsoft.com/office/officeart/2005/8/layout/vProcess5"/>
    <dgm:cxn modelId="{4849D7A2-7334-40A4-BB40-525765016DDB}" type="presOf" srcId="{5AAEF3DE-40D4-B849-9D85-8E73BC40B9B5}" destId="{9A60FF4F-F402-8546-8502-2476D58994D9}" srcOrd="1" destOrd="0" presId="urn:microsoft.com/office/officeart/2005/8/layout/vProcess5"/>
    <dgm:cxn modelId="{1E29B1A3-2DE8-405B-9F73-10EC43515E26}" type="presOf" srcId="{88AAD867-826C-432C-9588-F446C54E5F2D}" destId="{651BE942-2220-C94A-9C9B-BE72C4D8AB9F}" srcOrd="0" destOrd="0" presId="urn:microsoft.com/office/officeart/2005/8/layout/vProcess5"/>
    <dgm:cxn modelId="{A9C5D3A9-3DAD-4EDA-893F-9E4E89F6FB79}" type="presOf" srcId="{B978BFF9-05E2-1C4E-8076-6DFBEBA96417}" destId="{0F8FBEDC-9D56-9A4C-BBD1-B79E0AD9A25A}" srcOrd="0" destOrd="0" presId="urn:microsoft.com/office/officeart/2005/8/layout/vProcess5"/>
    <dgm:cxn modelId="{2FD2ABAC-D2C2-47D5-A88A-0A71BE65F76C}" type="presOf" srcId="{E5342AFC-29EE-7E4F-AD12-EFE278C18348}" destId="{998CEB7A-5782-2A49-AAB0-DD0741AB31B5}" srcOrd="0" destOrd="0" presId="urn:microsoft.com/office/officeart/2005/8/layout/vProcess5"/>
    <dgm:cxn modelId="{AAFB37B1-C55A-4623-A4D9-0861FB72B09D}" srcId="{8A04D392-4945-1543-9067-98AF573B7261}" destId="{5CC7C8D3-4C15-4925-BE4C-5E8FF113BF4B}" srcOrd="4" destOrd="0" parTransId="{606B8F7F-74BB-46EA-A6C1-2B630276F7BC}" sibTransId="{57106BD4-9F98-4CB0-B63A-65CD2BDB1515}"/>
    <dgm:cxn modelId="{698EF2BE-CDC2-B140-9E74-EA6E456B92CC}" srcId="{8A04D392-4945-1543-9067-98AF573B7261}" destId="{5AAEF3DE-40D4-B849-9D85-8E73BC40B9B5}" srcOrd="2" destOrd="0" parTransId="{68C26145-23A5-CF49-B8B2-477AAAA0C46F}" sibTransId="{E5342AFC-29EE-7E4F-AD12-EFE278C18348}"/>
    <dgm:cxn modelId="{1B491ED3-1F0D-4945-B3DD-BF211D86E12E}" srcId="{8A04D392-4945-1543-9067-98AF573B7261}" destId="{B978BFF9-05E2-1C4E-8076-6DFBEBA96417}" srcOrd="1" destOrd="0" parTransId="{01A715AA-9AEA-2F4F-919E-A58590842097}" sibTransId="{A5928D17-3899-1B4D-939B-4BEEC2706BE0}"/>
    <dgm:cxn modelId="{61C6F4DE-0705-B74B-9354-6877BDDA116F}" type="presOf" srcId="{8A04D392-4945-1543-9067-98AF573B7261}" destId="{8D98DF4B-789C-C846-8747-91F2A583CEE0}" srcOrd="0" destOrd="0" presId="urn:microsoft.com/office/officeart/2005/8/layout/vProcess5"/>
    <dgm:cxn modelId="{156E691B-7077-4811-9B26-8F332F576C75}" type="presParOf" srcId="{8D98DF4B-789C-C846-8747-91F2A583CEE0}" destId="{B6797F01-611A-964B-9BE5-8560ADDCB6D9}" srcOrd="0" destOrd="0" presId="urn:microsoft.com/office/officeart/2005/8/layout/vProcess5"/>
    <dgm:cxn modelId="{5D57B27D-DE41-4D86-AED8-2094D638DF38}" type="presParOf" srcId="{8D98DF4B-789C-C846-8747-91F2A583CEE0}" destId="{709F569E-E999-B243-8626-92C9C9D3A872}" srcOrd="1" destOrd="0" presId="urn:microsoft.com/office/officeart/2005/8/layout/vProcess5"/>
    <dgm:cxn modelId="{E4557569-58F4-42DA-A48A-157B11075F7E}" type="presParOf" srcId="{8D98DF4B-789C-C846-8747-91F2A583CEE0}" destId="{0F8FBEDC-9D56-9A4C-BBD1-B79E0AD9A25A}" srcOrd="2" destOrd="0" presId="urn:microsoft.com/office/officeart/2005/8/layout/vProcess5"/>
    <dgm:cxn modelId="{AE1D9D13-0CEE-49AF-980F-916FC3789C2E}" type="presParOf" srcId="{8D98DF4B-789C-C846-8747-91F2A583CEE0}" destId="{21626702-4CD8-1147-8BD1-DAF37D39021E}" srcOrd="3" destOrd="0" presId="urn:microsoft.com/office/officeart/2005/8/layout/vProcess5"/>
    <dgm:cxn modelId="{0C0CE794-ACF4-478A-8A57-C91E578D8DD1}" type="presParOf" srcId="{8D98DF4B-789C-C846-8747-91F2A583CEE0}" destId="{95263C8D-AC13-BE40-BA09-35251DDF8769}" srcOrd="4" destOrd="0" presId="urn:microsoft.com/office/officeart/2005/8/layout/vProcess5"/>
    <dgm:cxn modelId="{14C4D86A-3876-4E78-8C84-94C3EF539D9C}" type="presParOf" srcId="{8D98DF4B-789C-C846-8747-91F2A583CEE0}" destId="{D6CC5129-4509-EE49-8189-79F70C2823F9}" srcOrd="5" destOrd="0" presId="urn:microsoft.com/office/officeart/2005/8/layout/vProcess5"/>
    <dgm:cxn modelId="{A64CF2AE-EF24-455D-A769-8C4AE0A40BC8}" type="presParOf" srcId="{8D98DF4B-789C-C846-8747-91F2A583CEE0}" destId="{AC5885EC-D701-EA4E-BC89-B46DD95159C2}" srcOrd="6" destOrd="0" presId="urn:microsoft.com/office/officeart/2005/8/layout/vProcess5"/>
    <dgm:cxn modelId="{D6B0B277-0D5F-494B-ADC8-37765A8DBF7B}" type="presParOf" srcId="{8D98DF4B-789C-C846-8747-91F2A583CEE0}" destId="{213FDAF4-4705-1141-8AD4-8392099C3688}" srcOrd="7" destOrd="0" presId="urn:microsoft.com/office/officeart/2005/8/layout/vProcess5"/>
    <dgm:cxn modelId="{3498565D-CA84-4722-BFE6-C0B02EB17E15}" type="presParOf" srcId="{8D98DF4B-789C-C846-8747-91F2A583CEE0}" destId="{998CEB7A-5782-2A49-AAB0-DD0741AB31B5}" srcOrd="8" destOrd="0" presId="urn:microsoft.com/office/officeart/2005/8/layout/vProcess5"/>
    <dgm:cxn modelId="{F5F172E9-A4E7-4FC6-B50D-28256BE25A97}" type="presParOf" srcId="{8D98DF4B-789C-C846-8747-91F2A583CEE0}" destId="{651BE942-2220-C94A-9C9B-BE72C4D8AB9F}" srcOrd="9" destOrd="0" presId="urn:microsoft.com/office/officeart/2005/8/layout/vProcess5"/>
    <dgm:cxn modelId="{B83D7C93-8E49-4118-9D16-FA32A3E8DC48}" type="presParOf" srcId="{8D98DF4B-789C-C846-8747-91F2A583CEE0}" destId="{2D8A87E4-8B65-9D49-AFEF-E771135224A8}" srcOrd="10" destOrd="0" presId="urn:microsoft.com/office/officeart/2005/8/layout/vProcess5"/>
    <dgm:cxn modelId="{D1F3F8AF-B934-495F-8EB2-7410FD4E05DC}" type="presParOf" srcId="{8D98DF4B-789C-C846-8747-91F2A583CEE0}" destId="{EF657CDE-845B-2A45-BEB9-2EF8009EBD07}" srcOrd="11" destOrd="0" presId="urn:microsoft.com/office/officeart/2005/8/layout/vProcess5"/>
    <dgm:cxn modelId="{688C1F37-3A6F-44FE-80CB-532469B47BD6}" type="presParOf" srcId="{8D98DF4B-789C-C846-8747-91F2A583CEE0}" destId="{9A60FF4F-F402-8546-8502-2476D58994D9}" srcOrd="12" destOrd="0" presId="urn:microsoft.com/office/officeart/2005/8/layout/vProcess5"/>
    <dgm:cxn modelId="{C93692BC-0FF3-4B23-84BA-0446D5B962AB}" type="presParOf" srcId="{8D98DF4B-789C-C846-8747-91F2A583CEE0}" destId="{DE351D4D-BB09-2949-848A-CE692573E4EC}" srcOrd="13" destOrd="0" presId="urn:microsoft.com/office/officeart/2005/8/layout/vProcess5"/>
    <dgm:cxn modelId="{5A7CEDB8-934F-499D-84C2-0EC1C1CDD8E0}" type="presParOf" srcId="{8D98DF4B-789C-C846-8747-91F2A583CEE0}" destId="{D3CA32E2-A6F6-6742-AC53-D07EDB5D51D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28CE8-5B0A-43B4-9F36-A31BD9A1A546}">
      <dsp:nvSpPr>
        <dsp:cNvPr id="0" name=""/>
        <dsp:cNvSpPr/>
      </dsp:nvSpPr>
      <dsp:spPr>
        <a:xfrm>
          <a:off x="0" y="758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899FF-0AC1-48FB-91AF-A2D6AECD3E11}">
      <dsp:nvSpPr>
        <dsp:cNvPr id="0" name=""/>
        <dsp:cNvSpPr/>
      </dsp:nvSpPr>
      <dsp:spPr>
        <a:xfrm>
          <a:off x="192613" y="144024"/>
          <a:ext cx="350207" cy="3502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C0850-E6A8-4E76-92D1-C7FDCC33AC8B}">
      <dsp:nvSpPr>
        <dsp:cNvPr id="0" name=""/>
        <dsp:cNvSpPr/>
      </dsp:nvSpPr>
      <dsp:spPr>
        <a:xfrm>
          <a:off x="735434" y="758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Arial"/>
            </a:rPr>
            <a:t>1. </a:t>
          </a:r>
          <a:r>
            <a:rPr lang="en-US" sz="1600" b="1" kern="1200">
              <a:latin typeface="Calibri"/>
              <a:ea typeface="Calibri"/>
              <a:cs typeface="Arial"/>
            </a:rPr>
            <a:t>Introduction</a:t>
          </a:r>
          <a:endParaRPr lang="en-US" sz="1600" kern="1200">
            <a:latin typeface="Calibri"/>
            <a:ea typeface="Calibri"/>
            <a:cs typeface="Arial"/>
          </a:endParaRPr>
        </a:p>
      </dsp:txBody>
      <dsp:txXfrm>
        <a:off x="735434" y="758"/>
        <a:ext cx="4853332" cy="636740"/>
      </dsp:txXfrm>
    </dsp:sp>
    <dsp:sp modelId="{44783CF5-E6AA-4A53-B359-8FA599E4F031}">
      <dsp:nvSpPr>
        <dsp:cNvPr id="0" name=""/>
        <dsp:cNvSpPr/>
      </dsp:nvSpPr>
      <dsp:spPr>
        <a:xfrm>
          <a:off x="0" y="796683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DF521-7CDB-418C-BEA0-2B535BF19D6E}">
      <dsp:nvSpPr>
        <dsp:cNvPr id="0" name=""/>
        <dsp:cNvSpPr/>
      </dsp:nvSpPr>
      <dsp:spPr>
        <a:xfrm>
          <a:off x="192613" y="939949"/>
          <a:ext cx="350207" cy="350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F1F57-1A49-46B9-83C3-FB24C8A491BE}">
      <dsp:nvSpPr>
        <dsp:cNvPr id="0" name=""/>
        <dsp:cNvSpPr/>
      </dsp:nvSpPr>
      <dsp:spPr>
        <a:xfrm>
          <a:off x="735434" y="796683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Calibri"/>
              <a:ea typeface="Calibri"/>
              <a:cs typeface="Arial"/>
            </a:rPr>
            <a:t>2. </a:t>
          </a:r>
          <a:r>
            <a:rPr lang="en-US" sz="1600" b="1" kern="1200">
              <a:latin typeface="Calibri"/>
              <a:ea typeface="Calibri"/>
              <a:cs typeface="Arial"/>
            </a:rPr>
            <a:t>Data Pre-processing steps</a:t>
          </a:r>
        </a:p>
      </dsp:txBody>
      <dsp:txXfrm>
        <a:off x="735434" y="796683"/>
        <a:ext cx="4853332" cy="636740"/>
      </dsp:txXfrm>
    </dsp:sp>
    <dsp:sp modelId="{5588C920-F890-464C-B4D0-A0FA708DB3DA}">
      <dsp:nvSpPr>
        <dsp:cNvPr id="0" name=""/>
        <dsp:cNvSpPr/>
      </dsp:nvSpPr>
      <dsp:spPr>
        <a:xfrm>
          <a:off x="0" y="1592608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ECADB-A501-49BB-99E5-ED9D60F68C97}">
      <dsp:nvSpPr>
        <dsp:cNvPr id="0" name=""/>
        <dsp:cNvSpPr/>
      </dsp:nvSpPr>
      <dsp:spPr>
        <a:xfrm>
          <a:off x="192613" y="1735874"/>
          <a:ext cx="350207" cy="3502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2CB0E-F104-4991-859F-CF5047682CAC}">
      <dsp:nvSpPr>
        <dsp:cNvPr id="0" name=""/>
        <dsp:cNvSpPr/>
      </dsp:nvSpPr>
      <dsp:spPr>
        <a:xfrm>
          <a:off x="735434" y="1592608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Arial"/>
            </a:rPr>
            <a:t>3. 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Method 1: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 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K-Nearest Neighbors</a:t>
          </a:r>
          <a:endParaRPr lang="en-US" sz="16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Arial"/>
          </a:endParaRPr>
        </a:p>
      </dsp:txBody>
      <dsp:txXfrm>
        <a:off x="735434" y="1592608"/>
        <a:ext cx="4853332" cy="636740"/>
      </dsp:txXfrm>
    </dsp:sp>
    <dsp:sp modelId="{6041B296-9ED5-47BE-85D8-CC1B989144D9}">
      <dsp:nvSpPr>
        <dsp:cNvPr id="0" name=""/>
        <dsp:cNvSpPr/>
      </dsp:nvSpPr>
      <dsp:spPr>
        <a:xfrm>
          <a:off x="0" y="2388533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119C2-5290-41B9-A626-131915D545CE}">
      <dsp:nvSpPr>
        <dsp:cNvPr id="0" name=""/>
        <dsp:cNvSpPr/>
      </dsp:nvSpPr>
      <dsp:spPr>
        <a:xfrm>
          <a:off x="192613" y="2531799"/>
          <a:ext cx="350207" cy="3502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72E4F-906E-4A91-8375-1263D4F69018}">
      <dsp:nvSpPr>
        <dsp:cNvPr id="0" name=""/>
        <dsp:cNvSpPr/>
      </dsp:nvSpPr>
      <dsp:spPr>
        <a:xfrm>
          <a:off x="735434" y="2388533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latin typeface="Calibri"/>
              <a:ea typeface="Calibri"/>
              <a:cs typeface="Arial"/>
            </a:rPr>
            <a:t>4. </a:t>
          </a:r>
          <a:r>
            <a:rPr lang="en-US" sz="1600" b="1" kern="1200">
              <a:latin typeface="Calibri"/>
              <a:ea typeface="Calibri"/>
              <a:cs typeface="Arial"/>
            </a:rPr>
            <a:t>Method 2: </a:t>
          </a:r>
          <a:r>
            <a:rPr lang="en-US" sz="1600" b="0" i="0" u="none" kern="1200">
              <a:latin typeface="Calibri"/>
              <a:ea typeface="Calibri"/>
              <a:cs typeface="Arial"/>
            </a:rPr>
            <a:t>Decision Tree</a:t>
          </a:r>
          <a:endParaRPr lang="en-US" sz="1600" b="0" kern="1200">
            <a:latin typeface="Calibri"/>
            <a:ea typeface="Calibri"/>
            <a:cs typeface="Arial"/>
          </a:endParaRPr>
        </a:p>
      </dsp:txBody>
      <dsp:txXfrm>
        <a:off x="735434" y="2388533"/>
        <a:ext cx="4853332" cy="636740"/>
      </dsp:txXfrm>
    </dsp:sp>
    <dsp:sp modelId="{CEC6D07C-20F0-45FA-AA8B-A8007A7A662E}">
      <dsp:nvSpPr>
        <dsp:cNvPr id="0" name=""/>
        <dsp:cNvSpPr/>
      </dsp:nvSpPr>
      <dsp:spPr>
        <a:xfrm>
          <a:off x="0" y="3184458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4D720-0FAD-4989-B8F5-255182B6969A}">
      <dsp:nvSpPr>
        <dsp:cNvPr id="0" name=""/>
        <dsp:cNvSpPr/>
      </dsp:nvSpPr>
      <dsp:spPr>
        <a:xfrm>
          <a:off x="192613" y="3327725"/>
          <a:ext cx="350207" cy="3502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34682-4F73-41E3-BC3B-229E0B5D73EA}">
      <dsp:nvSpPr>
        <dsp:cNvPr id="0" name=""/>
        <dsp:cNvSpPr/>
      </dsp:nvSpPr>
      <dsp:spPr>
        <a:xfrm>
          <a:off x="735434" y="3184458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Arial"/>
            </a:rPr>
            <a:t>5. </a:t>
          </a:r>
          <a:r>
            <a:rPr lang="en-US" sz="1600" b="1" kern="1200">
              <a:latin typeface="Calibri"/>
              <a:ea typeface="Calibri"/>
              <a:cs typeface="Arial"/>
            </a:rPr>
            <a:t>Method 3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: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SVR + MLP Stacked Ensemble Regression </a:t>
          </a:r>
        </a:p>
      </dsp:txBody>
      <dsp:txXfrm>
        <a:off x="735434" y="3184458"/>
        <a:ext cx="4853332" cy="636740"/>
      </dsp:txXfrm>
    </dsp:sp>
    <dsp:sp modelId="{DAFA64A4-AD69-4A11-80FD-663703AB08DF}">
      <dsp:nvSpPr>
        <dsp:cNvPr id="0" name=""/>
        <dsp:cNvSpPr/>
      </dsp:nvSpPr>
      <dsp:spPr>
        <a:xfrm>
          <a:off x="0" y="3980383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8CA90-8868-41D0-9769-4114F503DFAD}">
      <dsp:nvSpPr>
        <dsp:cNvPr id="0" name=""/>
        <dsp:cNvSpPr/>
      </dsp:nvSpPr>
      <dsp:spPr>
        <a:xfrm>
          <a:off x="192613" y="4123650"/>
          <a:ext cx="350207" cy="3502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C1403-9FCE-48E3-9A5D-A2EF75B4CDDE}">
      <dsp:nvSpPr>
        <dsp:cNvPr id="0" name=""/>
        <dsp:cNvSpPr/>
      </dsp:nvSpPr>
      <dsp:spPr>
        <a:xfrm>
          <a:off x="735434" y="3980383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Calibri"/>
            </a:rPr>
            <a:t>6. </a:t>
          </a: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Arial"/>
            </a:rPr>
            <a:t>Method 4: 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Random Forest</a:t>
          </a:r>
          <a:endParaRPr lang="en-US" sz="1600" b="1" kern="1200">
            <a:solidFill>
              <a:srgbClr val="000000"/>
            </a:solidFill>
            <a:latin typeface="Calibri"/>
            <a:ea typeface="+mn-ea"/>
            <a:cs typeface="Arial"/>
          </a:endParaRPr>
        </a:p>
      </dsp:txBody>
      <dsp:txXfrm>
        <a:off x="735434" y="3980383"/>
        <a:ext cx="4853332" cy="636740"/>
      </dsp:txXfrm>
    </dsp:sp>
    <dsp:sp modelId="{27A03870-24C6-4859-8603-EAB75F94A4D8}">
      <dsp:nvSpPr>
        <dsp:cNvPr id="0" name=""/>
        <dsp:cNvSpPr/>
      </dsp:nvSpPr>
      <dsp:spPr>
        <a:xfrm>
          <a:off x="0" y="4776308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632F2-6049-4F96-8130-AB6A8BB43EE1}">
      <dsp:nvSpPr>
        <dsp:cNvPr id="0" name=""/>
        <dsp:cNvSpPr/>
      </dsp:nvSpPr>
      <dsp:spPr>
        <a:xfrm>
          <a:off x="192613" y="4919575"/>
          <a:ext cx="350207" cy="3502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78D5A-AFE5-47F0-B603-7E82D4E4E8D0}">
      <dsp:nvSpPr>
        <dsp:cNvPr id="0" name=""/>
        <dsp:cNvSpPr/>
      </dsp:nvSpPr>
      <dsp:spPr>
        <a:xfrm>
          <a:off x="735434" y="4776308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"/>
              <a:ea typeface="+mn-ea"/>
              <a:cs typeface="Arial"/>
            </a:rPr>
            <a:t>7. Method 5: </a:t>
          </a:r>
          <a:r>
            <a:rPr lang="en-US" sz="16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XGBoost</a:t>
          </a:r>
        </a:p>
      </dsp:txBody>
      <dsp:txXfrm>
        <a:off x="735434" y="4776308"/>
        <a:ext cx="4853332" cy="636740"/>
      </dsp:txXfrm>
    </dsp:sp>
    <dsp:sp modelId="{DF75A150-9E77-4EB4-BD0D-6039F2CA76A9}">
      <dsp:nvSpPr>
        <dsp:cNvPr id="0" name=""/>
        <dsp:cNvSpPr/>
      </dsp:nvSpPr>
      <dsp:spPr>
        <a:xfrm>
          <a:off x="0" y="5572233"/>
          <a:ext cx="5588767" cy="6367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197F8-8C81-4F0D-B5DB-D229FE7BCF9A}">
      <dsp:nvSpPr>
        <dsp:cNvPr id="0" name=""/>
        <dsp:cNvSpPr/>
      </dsp:nvSpPr>
      <dsp:spPr>
        <a:xfrm>
          <a:off x="192613" y="5715500"/>
          <a:ext cx="350207" cy="35020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3F423-ABB4-414F-8A21-656086A71439}">
      <dsp:nvSpPr>
        <dsp:cNvPr id="0" name=""/>
        <dsp:cNvSpPr/>
      </dsp:nvSpPr>
      <dsp:spPr>
        <a:xfrm>
          <a:off x="735434" y="5572233"/>
          <a:ext cx="4853332" cy="63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88" tIns="67388" rIns="67388" bIns="6738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Calibri"/>
            </a:rPr>
            <a:t>8. </a:t>
          </a:r>
          <a:r>
            <a:rPr lang="en-US" sz="1600" b="1" kern="1200">
              <a:latin typeface="Calibri"/>
              <a:ea typeface="Calibri"/>
              <a:cs typeface="Arial"/>
            </a:rPr>
            <a:t>Insights &amp; Recommendations</a:t>
          </a:r>
        </a:p>
      </dsp:txBody>
      <dsp:txXfrm>
        <a:off x="735434" y="5572233"/>
        <a:ext cx="4853332" cy="63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F569E-E999-B243-8626-92C9C9D3A872}">
      <dsp:nvSpPr>
        <dsp:cNvPr id="0" name=""/>
        <dsp:cNvSpPr/>
      </dsp:nvSpPr>
      <dsp:spPr>
        <a:xfrm>
          <a:off x="0" y="0"/>
          <a:ext cx="8097012" cy="7396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rgbClr val="000000"/>
              </a:solidFill>
              <a:effectLst/>
              <a:latin typeface="Helvetica Neue" panose="02000503000000020004" pitchFamily="2" charset="0"/>
            </a:rPr>
            <a:t> </a:t>
          </a:r>
          <a:r>
            <a:rPr lang="en-US" sz="3300" kern="1200">
              <a:solidFill>
                <a:schemeClr val="bg1"/>
              </a:solidFill>
              <a:effectLst/>
              <a:latin typeface="Helvetica Neue" panose="02000503000000020004" pitchFamily="2" charset="0"/>
            </a:rPr>
            <a:t>Data Cleaning &amp; Type Conversion</a:t>
          </a:r>
          <a:endParaRPr lang="en-US" sz="3300" kern="1200">
            <a:solidFill>
              <a:schemeClr val="bg1"/>
            </a:solidFill>
            <a:latin typeface="Arial"/>
            <a:cs typeface="Arial"/>
          </a:endParaRPr>
        </a:p>
      </dsp:txBody>
      <dsp:txXfrm>
        <a:off x="21663" y="21663"/>
        <a:ext cx="7212365" cy="696295"/>
      </dsp:txXfrm>
    </dsp:sp>
    <dsp:sp modelId="{0F8FBEDC-9D56-9A4C-BBD1-B79E0AD9A25A}">
      <dsp:nvSpPr>
        <dsp:cNvPr id="0" name=""/>
        <dsp:cNvSpPr/>
      </dsp:nvSpPr>
      <dsp:spPr>
        <a:xfrm>
          <a:off x="604647" y="842347"/>
          <a:ext cx="8097012" cy="739621"/>
        </a:xfrm>
        <a:prstGeom prst="roundRect">
          <a:avLst>
            <a:gd name="adj" fmla="val 10000"/>
          </a:avLst>
        </a:prstGeom>
        <a:solidFill>
          <a:schemeClr val="accent2">
            <a:hueOff val="-741473"/>
            <a:satOff val="2915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  <a:effectLst/>
              <a:latin typeface="Helvetica Neue" panose="02000503000000020004" pitchFamily="2" charset="0"/>
            </a:rPr>
            <a:t>Missing Value Handling</a:t>
          </a:r>
          <a:endParaRPr lang="en-US" sz="3300" kern="1200">
            <a:solidFill>
              <a:schemeClr val="bg1"/>
            </a:solidFill>
            <a:latin typeface="Arial"/>
            <a:cs typeface="Arial"/>
          </a:endParaRPr>
        </a:p>
      </dsp:txBody>
      <dsp:txXfrm>
        <a:off x="626310" y="864010"/>
        <a:ext cx="6968284" cy="696295"/>
      </dsp:txXfrm>
    </dsp:sp>
    <dsp:sp modelId="{21626702-4CD8-1147-8BD1-DAF37D39021E}">
      <dsp:nvSpPr>
        <dsp:cNvPr id="0" name=""/>
        <dsp:cNvSpPr/>
      </dsp:nvSpPr>
      <dsp:spPr>
        <a:xfrm>
          <a:off x="1209293" y="1684694"/>
          <a:ext cx="8097012" cy="739621"/>
        </a:xfrm>
        <a:prstGeom prst="roundRect">
          <a:avLst>
            <a:gd name="adj" fmla="val 10000"/>
          </a:avLst>
        </a:prstGeom>
        <a:solidFill>
          <a:schemeClr val="accent2">
            <a:hueOff val="-1482946"/>
            <a:satOff val="5830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bg1"/>
              </a:solidFill>
              <a:effectLst/>
              <a:latin typeface="Helvetica Neue" panose="02000503000000020004" pitchFamily="2" charset="0"/>
            </a:rPr>
            <a:t>Feature Engineering</a:t>
          </a:r>
          <a:endParaRPr lang="en-US" sz="3300" kern="1200">
            <a:solidFill>
              <a:schemeClr val="bg1"/>
            </a:solidFill>
            <a:latin typeface="Arial"/>
            <a:cs typeface="Arial"/>
          </a:endParaRPr>
        </a:p>
      </dsp:txBody>
      <dsp:txXfrm>
        <a:off x="1230956" y="1706357"/>
        <a:ext cx="6968284" cy="696295"/>
      </dsp:txXfrm>
    </dsp:sp>
    <dsp:sp modelId="{95263C8D-AC13-BE40-BA09-35251DDF8769}">
      <dsp:nvSpPr>
        <dsp:cNvPr id="0" name=""/>
        <dsp:cNvSpPr/>
      </dsp:nvSpPr>
      <dsp:spPr>
        <a:xfrm>
          <a:off x="1813940" y="2527041"/>
          <a:ext cx="8097012" cy="739621"/>
        </a:xfrm>
        <a:prstGeom prst="roundRect">
          <a:avLst>
            <a:gd name="adj" fmla="val 10000"/>
          </a:avLst>
        </a:prstGeom>
        <a:solidFill>
          <a:schemeClr val="accent2">
            <a:hueOff val="-2224418"/>
            <a:satOff val="874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Arial"/>
              <a:cs typeface="Arial"/>
            </a:rPr>
            <a:t> </a:t>
          </a:r>
          <a:r>
            <a:rPr lang="en-US" sz="3300" kern="1200">
              <a:solidFill>
                <a:schemeClr val="bg1"/>
              </a:solidFill>
              <a:effectLst/>
              <a:latin typeface="Helvetica Neue" panose="02000503000000020004" pitchFamily="2" charset="0"/>
            </a:rPr>
            <a:t>Encoding &amp; Transformation</a:t>
          </a:r>
          <a:endParaRPr lang="en-US" sz="3300" kern="1200">
            <a:solidFill>
              <a:schemeClr val="bg1"/>
            </a:solidFill>
            <a:latin typeface="Arial"/>
            <a:cs typeface="Arial"/>
          </a:endParaRPr>
        </a:p>
      </dsp:txBody>
      <dsp:txXfrm>
        <a:off x="1835603" y="2548704"/>
        <a:ext cx="6968284" cy="696295"/>
      </dsp:txXfrm>
    </dsp:sp>
    <dsp:sp modelId="{D6CC5129-4509-EE49-8189-79F70C2823F9}">
      <dsp:nvSpPr>
        <dsp:cNvPr id="0" name=""/>
        <dsp:cNvSpPr/>
      </dsp:nvSpPr>
      <dsp:spPr>
        <a:xfrm>
          <a:off x="2418587" y="3369389"/>
          <a:ext cx="8097012" cy="739621"/>
        </a:xfrm>
        <a:prstGeom prst="roundRect">
          <a:avLst>
            <a:gd name="adj" fmla="val 10000"/>
          </a:avLst>
        </a:prstGeom>
        <a:solidFill>
          <a:schemeClr val="accent2">
            <a:hueOff val="-2965891"/>
            <a:satOff val="11659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Arial"/>
              <a:cs typeface="Arial"/>
            </a:rPr>
            <a:t> </a:t>
          </a:r>
          <a:r>
            <a:rPr lang="en-US" sz="3300" kern="1200">
              <a:solidFill>
                <a:schemeClr val="bg1"/>
              </a:solidFill>
              <a:effectLst/>
              <a:latin typeface="Helvetica Neue" panose="02000503000000020004" pitchFamily="2" charset="0"/>
            </a:rPr>
            <a:t>Scaling &amp; Splitting</a:t>
          </a:r>
          <a:endParaRPr lang="en-US" sz="3300" kern="1200">
            <a:solidFill>
              <a:schemeClr val="bg1"/>
            </a:solidFill>
            <a:latin typeface="Arial"/>
            <a:cs typeface="Arial"/>
          </a:endParaRPr>
        </a:p>
      </dsp:txBody>
      <dsp:txXfrm>
        <a:off x="2440250" y="3391052"/>
        <a:ext cx="6968284" cy="696295"/>
      </dsp:txXfrm>
    </dsp:sp>
    <dsp:sp modelId="{AC5885EC-D701-EA4E-BC89-B46DD95159C2}">
      <dsp:nvSpPr>
        <dsp:cNvPr id="0" name=""/>
        <dsp:cNvSpPr/>
      </dsp:nvSpPr>
      <dsp:spPr>
        <a:xfrm>
          <a:off x="7616257" y="540334"/>
          <a:ext cx="480754" cy="480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724427" y="540334"/>
        <a:ext cx="264414" cy="361767"/>
      </dsp:txXfrm>
    </dsp:sp>
    <dsp:sp modelId="{213FDAF4-4705-1141-8AD4-8392099C3688}">
      <dsp:nvSpPr>
        <dsp:cNvPr id="0" name=""/>
        <dsp:cNvSpPr/>
      </dsp:nvSpPr>
      <dsp:spPr>
        <a:xfrm>
          <a:off x="8220904" y="1382682"/>
          <a:ext cx="480754" cy="480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50488"/>
            <a:satOff val="1800"/>
            <a:lumOff val="-1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50488"/>
              <a:satOff val="1800"/>
              <a:lumOff val="-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329074" y="1382682"/>
        <a:ext cx="264414" cy="361767"/>
      </dsp:txXfrm>
    </dsp:sp>
    <dsp:sp modelId="{998CEB7A-5782-2A49-AAB0-DD0741AB31B5}">
      <dsp:nvSpPr>
        <dsp:cNvPr id="0" name=""/>
        <dsp:cNvSpPr/>
      </dsp:nvSpPr>
      <dsp:spPr>
        <a:xfrm>
          <a:off x="8825551" y="2212702"/>
          <a:ext cx="480754" cy="480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100975"/>
            <a:satOff val="3600"/>
            <a:lumOff val="-30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00975"/>
              <a:satOff val="3600"/>
              <a:lumOff val="-3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933721" y="2212702"/>
        <a:ext cx="264414" cy="361767"/>
      </dsp:txXfrm>
    </dsp:sp>
    <dsp:sp modelId="{651BE942-2220-C94A-9C9B-BE72C4D8AB9F}">
      <dsp:nvSpPr>
        <dsp:cNvPr id="0" name=""/>
        <dsp:cNvSpPr/>
      </dsp:nvSpPr>
      <dsp:spPr>
        <a:xfrm>
          <a:off x="9430198" y="3063267"/>
          <a:ext cx="480754" cy="480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151463"/>
            <a:satOff val="5400"/>
            <a:lumOff val="-45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51463"/>
              <a:satOff val="5400"/>
              <a:lumOff val="-4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538368" y="3063267"/>
        <a:ext cx="264414" cy="361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09951-A422-42C9-BACC-1338BA00C50A}" type="datetimeFigureOut">
              <a:t>22/05/2025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FF3DB-1E2F-4370-9C65-B63665A469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0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825B2-D87B-324E-ADB3-D42289822C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81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FF3DB-1E2F-4370-9C65-B63665A4692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825B2-D87B-324E-ADB3-D42289822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44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0B27-ED59-2A0C-766D-D81036F8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1A063-D240-5D8B-DCB4-32296F54E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BDB5A-C020-DF5A-C934-FA1ED4140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1. Data Cleaning &amp; Type Conversion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Removed text artifacts (e.g., “(min)”, “conditions”)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Converted numeric and datetime columns to appropriate types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2. Missing Value Handling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Dropped rows with exactly 3 blanks in key fields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Imputed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Delivery_person_Ratings</a:t>
            </a: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Festival, and City with mode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Dropped remaining rows with missing values (~4%)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3. Feature Engineering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Calculated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Delivery_distance_km</a:t>
            </a: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using geodesic distance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Computed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Order_to_Pickup_Duration</a:t>
            </a: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minutes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4. Encoding &amp; Transformation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Ordinal encoding: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Road_traffic_density</a:t>
            </a:r>
            <a:endParaRPr lang="en-US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One-hot encoding: categorical features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Converted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boolean</a:t>
            </a: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features to binary (0/1)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5. Scaling &amp; Splitting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Standardized numerical features with 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StandardScaler</a:t>
            </a:r>
            <a:endParaRPr lang="en-US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• Performed 80/20 stratified train-test split (</a:t>
            </a:r>
            <a:r>
              <a:rPr lang="en-US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random_state</a:t>
            </a:r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=42)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A53FD-D4E3-DDCE-8AE6-E06983986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825B2-D87B-324E-ADB3-D42289822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36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825B2-D87B-324E-ADB3-D42289822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74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825B2-D87B-324E-ADB3-D42289822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49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825B2-D87B-324E-ADB3-D42289822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62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red line fails to present the actual situation very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FF3DB-1E2F-4370-9C65-B63665A469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At first glance, you’d expect it to do one thing — but in reality, it does the opposite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FF3DB-1E2F-4370-9C65-B63665A469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7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MLP Regressor (Multi-Layer Perceptron for Regression)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/>
              <a:t>A feed-forward neural network that learns a nonlinear mapping f:X→yf: \mathbf X \to yf:X→y</a:t>
            </a:r>
          </a:p>
          <a:p>
            <a:r>
              <a:rPr lang="en-US"/>
              <a:t>Trained via backpropagation to minimize a regression loss</a:t>
            </a:r>
            <a:br>
              <a:rPr lang="en-US"/>
            </a:br>
            <a:r>
              <a:rPr lang="en-US"/>
              <a:t>Why MLP Regressor?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Excels at learning complex, nonlinear relationships and feature interactions in high‑dimensional data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Flexible architecture (multiple layers, activations, regularization) that can be tuned to our problem</a:t>
            </a:r>
          </a:p>
          <a:p>
            <a:r>
              <a:rPr lang="en-US" b="1"/>
              <a:t>Why SVR (RBF Kernel)?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Kernel trick captures intricate patterns without overfitting small‑to‑medium datasets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Strong regularization via the C and ε parameters for robust generalization</a:t>
            </a:r>
          </a:p>
          <a:p>
            <a:r>
              <a:rPr lang="en-US" b="1"/>
              <a:t>Why Stacking?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Combines complementary strengths: SVR’s kernel‑based smoothness with MLP’s flexible nonlinear mapping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Meta‑learner (RidgeCV) automatically balances their predictions and original features, yielding a higher R² than either model alone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Empirically delivered the best performance (R² ≈ 0.803) by reducing each model’s individual biases and variance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FF3DB-1E2F-4370-9C65-B63665A4692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68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9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4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7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5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93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3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3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77F2FEA7-268A-4723-9C69-26D0998D4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802A6-42E7-A612-2FC7-765C38089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09" y="96002"/>
            <a:ext cx="11938382" cy="158256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/>
                <a:ea typeface="+mj-lt"/>
                <a:cs typeface="+mj-lt"/>
              </a:rPr>
              <a:t>Predicting Estimated Delivery Time </a:t>
            </a:r>
            <a:br>
              <a:rPr lang="en-US" sz="4000" b="1" dirty="0">
                <a:latin typeface="Times New Roman"/>
                <a:ea typeface="+mj-lt"/>
                <a:cs typeface="+mj-lt"/>
              </a:rPr>
            </a:br>
            <a:endParaRPr lang="en-US" sz="1400" b="1" dirty="0">
              <a:latin typeface="inherit"/>
            </a:endParaRPr>
          </a:p>
        </p:txBody>
      </p:sp>
      <p:pic>
        <p:nvPicPr>
          <p:cNvPr id="5" name="Picture 4" descr="A person riding a scooter on a map&#10;&#10;AI-generated content may be incorrect.">
            <a:extLst>
              <a:ext uri="{FF2B5EF4-FFF2-40B4-BE49-F238E27FC236}">
                <a16:creationId xmlns:a16="http://schemas.microsoft.com/office/drawing/2014/main" id="{0854279A-57CF-3536-2A2B-E6F54F20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41" y="2125159"/>
            <a:ext cx="6429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ABED-96F5-A6D8-DDBD-2C183A53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15"/>
            <a:ext cx="10515600" cy="1116811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Correlation Heatmap</a:t>
            </a:r>
            <a:endParaRPr lang="en-US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9B2D5203-4755-A80C-0D9E-CBB518C45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431" y="1678930"/>
            <a:ext cx="5155525" cy="45502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692AC-4151-6C2C-206C-24EF1DD42393}"/>
              </a:ext>
            </a:extLst>
          </p:cNvPr>
          <p:cNvSpPr txBox="1"/>
          <p:nvPr/>
        </p:nvSpPr>
        <p:spPr>
          <a:xfrm>
            <a:off x="575480" y="2511392"/>
            <a:ext cx="5725887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Features like delivery distance, driver age and multiple deliveries show positive correlation with delivery time</a:t>
            </a:r>
            <a:br>
              <a:rPr lang="en-US" sz="2000">
                <a:latin typeface="Calibri"/>
                <a:ea typeface="Calibri"/>
                <a:cs typeface="Calibri"/>
              </a:rPr>
            </a:b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Delivery person ratings and vehicle condition show negative correlation with delivery time</a:t>
            </a:r>
          </a:p>
          <a:p>
            <a:endParaRPr lang="en-US" sz="2200">
              <a:solidFill>
                <a:srgbClr val="0E0E0E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10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C86C6-99D8-D72C-D3A0-FD263448E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63018-BBCE-48E1-8650-0EF073B0D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4D2421-4F08-2399-3C64-2051DAAB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53" b="6353"/>
          <a:stretch/>
        </p:blipFill>
        <p:spPr>
          <a:xfrm>
            <a:off x="0" y="-410953"/>
            <a:ext cx="12192000" cy="6596597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500"/>
            <a:ext cx="12191996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39FDA-B540-5D2D-E802-E6118694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92" y="5849467"/>
            <a:ext cx="10185009" cy="67235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CN" sz="6600" b="1">
                <a:latin typeface="Times New Roman"/>
                <a:cs typeface="Times New Roman"/>
              </a:rPr>
              <a:t>K</a:t>
            </a:r>
            <a:r>
              <a:rPr lang="en-US" sz="6600" b="1">
                <a:latin typeface="Times New Roman"/>
                <a:cs typeface="Times New Roman"/>
              </a:rPr>
              <a:t>-Nearest Neighbors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4087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F03A2E-B266-4817-B378-45B9DC3E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D3755-E6D9-28C3-2769-618D2C28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07" y="3297836"/>
            <a:ext cx="4421074" cy="3307561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rgbClr val="000000"/>
                </a:solidFill>
                <a:latin typeface="Times New Roman"/>
                <a:cs typeface="Times New Roman"/>
              </a:rPr>
              <a:t>k-Nearest Neighbors Regressor </a:t>
            </a:r>
            <a:r>
              <a:rPr lang="en-US" sz="3200" b="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3200" b="1" err="1">
                <a:solidFill>
                  <a:srgbClr val="000000"/>
                </a:solidFill>
                <a:latin typeface="Times New Roman"/>
                <a:cs typeface="Times New Roman"/>
              </a:rPr>
              <a:t>KNeighborsRegressor</a:t>
            </a:r>
            <a:r>
              <a:rPr lang="en-US" sz="3200" b="1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F975E940-5B97-022A-3D6C-77F250B37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78921"/>
            <a:ext cx="3071752" cy="30717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E92AAE-CC33-2322-FDAE-AFCA9530D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8771"/>
              </p:ext>
            </p:extLst>
          </p:nvPr>
        </p:nvGraphicFramePr>
        <p:xfrm>
          <a:off x="5070277" y="555770"/>
          <a:ext cx="6799600" cy="201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800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3399800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5.05</a:t>
                      </a:r>
                      <a:r>
                        <a:rPr lang="en-US" sz="1600">
                          <a:latin typeface="Calibri"/>
                        </a:rPr>
                        <a:t> 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3.96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0.</a:t>
                      </a:r>
                      <a:r>
                        <a:rPr lang="en-US" altLang="zh-CN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7097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Adjusted R²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latin typeface="Calibri"/>
                        </a:rPr>
                        <a:t>0.</a:t>
                      </a:r>
                      <a:r>
                        <a:rPr lang="en-US" altLang="zh-CN" sz="1600" u="none" strike="noStrike" noProof="0">
                          <a:latin typeface="Calibri"/>
                        </a:rPr>
                        <a:t>7090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2F0CF7-9885-4666-55E4-414B8FFEE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40658"/>
              </p:ext>
            </p:extLst>
          </p:nvPr>
        </p:nvGraphicFramePr>
        <p:xfrm>
          <a:off x="5070277" y="3668233"/>
          <a:ext cx="6748400" cy="213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600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3399800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Component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Grid Search Strategy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5-Fold Cross-Validation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Tuned Parameter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(Number of Neighbors)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Search Space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{5, 10, 15, 20, 25}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CV R²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</a:t>
                      </a:r>
                      <a:r>
                        <a:rPr lang="en-US" altLang="zh-CN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US" sz="160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22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4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D687E3-12DF-CB16-E1DF-B7405FC2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0102" y="535053"/>
            <a:ext cx="5577590" cy="57878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9EC2E8-118C-C50A-76C8-664759E4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2" y="838200"/>
            <a:ext cx="3840226" cy="5334000"/>
          </a:xfrm>
        </p:spPr>
        <p:txBody>
          <a:bodyPr>
            <a:normAutofit/>
          </a:bodyPr>
          <a:lstStyle/>
          <a:p>
            <a:r>
              <a:rPr lang="en-US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KNN Regression: Predicted vs Actual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800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963018-BBCE-48E1-8650-0EF073B0D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14" name="Picture 13" descr="Seedling growing on a tree trunk">
            <a:extLst>
              <a:ext uri="{FF2B5EF4-FFF2-40B4-BE49-F238E27FC236}">
                <a16:creationId xmlns:a16="http://schemas.microsoft.com/office/drawing/2014/main" id="{CB026593-93EA-D3C5-B578-C87F34E8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6" b="12268"/>
          <a:stretch/>
        </p:blipFill>
        <p:spPr>
          <a:xfrm>
            <a:off x="-2" y="10"/>
            <a:ext cx="12192002" cy="6857989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500"/>
            <a:ext cx="12191996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2A605-19C0-B9B0-D74F-49CFCEF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92" y="5664279"/>
            <a:ext cx="10185009" cy="67235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b="1" i="0" u="none">
                <a:latin typeface="Times New Roman"/>
                <a:cs typeface="Arial"/>
              </a:rPr>
              <a:t>Decision Tree</a:t>
            </a:r>
            <a:endParaRPr lang="en-US" sz="6600" b="1">
              <a:latin typeface="Times New Roman"/>
              <a:cs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4087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7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503E9-B2F4-E853-3A9B-C335BD05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B35A07-FB78-4625-AAEB-02CAA2595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F7523-7BB1-3E32-8168-980A586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49" y="3959030"/>
            <a:ext cx="4387252" cy="2405848"/>
          </a:xfrm>
        </p:spPr>
        <p:txBody>
          <a:bodyPr anchor="t">
            <a:norm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DecisionTree</a:t>
            </a:r>
            <a:br>
              <a:rPr lang="en-US" b="1">
                <a:latin typeface="Times New Roman"/>
                <a:cs typeface="Times New Roman"/>
              </a:rPr>
            </a:br>
            <a:r>
              <a:rPr lang="en-US" b="1">
                <a:latin typeface="Times New Roman"/>
                <a:cs typeface="Times New Roman"/>
              </a:rPr>
              <a:t>Regressor with </a:t>
            </a:r>
            <a:r>
              <a:rPr lang="en-US" b="1" err="1">
                <a:latin typeface="Times New Roman"/>
                <a:cs typeface="Times New Roman"/>
              </a:rPr>
              <a:t>random_state</a:t>
            </a:r>
            <a:r>
              <a:rPr lang="en-US" b="1">
                <a:latin typeface="Times New Roman"/>
                <a:cs typeface="Times New Roman"/>
              </a:rPr>
              <a:t> = 0</a:t>
            </a:r>
          </a:p>
        </p:txBody>
      </p:sp>
      <p:pic>
        <p:nvPicPr>
          <p:cNvPr id="7" name="Graphic 6" descr="Holiday tree with solid fill">
            <a:extLst>
              <a:ext uri="{FF2B5EF4-FFF2-40B4-BE49-F238E27FC236}">
                <a16:creationId xmlns:a16="http://schemas.microsoft.com/office/drawing/2014/main" id="{483AD605-7587-D2AF-6578-380B8AFA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8956" y="1281946"/>
            <a:ext cx="2132678" cy="21326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348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4981A-F442-EA3D-0F45-B59398BA7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92699"/>
              </p:ext>
            </p:extLst>
          </p:nvPr>
        </p:nvGraphicFramePr>
        <p:xfrm>
          <a:off x="5264788" y="569432"/>
          <a:ext cx="6799600" cy="201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800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3399800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3.22 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4.0</a:t>
                      </a:r>
                      <a:r>
                        <a:rPr lang="en-US" altLang="zh-CN" sz="1600">
                          <a:latin typeface="Calibri"/>
                        </a:rPr>
                        <a:t>6</a:t>
                      </a:r>
                      <a:r>
                        <a:rPr lang="en-US" sz="1600">
                          <a:latin typeface="Calibri"/>
                        </a:rPr>
                        <a:t>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  <a:r>
                        <a:rPr lang="en-US" altLang="zh-CN" sz="160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403153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Adjusted R²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>
                          <a:latin typeface="Calibri"/>
                        </a:rPr>
                        <a:t>0.812</a:t>
                      </a:r>
                      <a:r>
                        <a:rPr lang="en-US" altLang="zh-CN" sz="1600" u="none" strike="noStrike" noProof="0">
                          <a:latin typeface="Calibri"/>
                        </a:rPr>
                        <a:t>0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E1D4F0-D1DF-3F24-FB51-39DBA2F6E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70310"/>
              </p:ext>
            </p:extLst>
          </p:nvPr>
        </p:nvGraphicFramePr>
        <p:xfrm>
          <a:off x="5290388" y="3815256"/>
          <a:ext cx="6748400" cy="213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600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3399800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Component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Details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Grid Search Strategy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5-Fold Cross-Validation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Tuned Parameter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Max_depth</a:t>
                      </a:r>
                      <a:endParaRPr lang="en-US" sz="160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Search Range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[2,19]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60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Max_depth</a:t>
                      </a:r>
                      <a:endParaRPr lang="en-US" sz="160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  <a:tr h="3554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CV R²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</a:t>
                      </a:r>
                      <a:r>
                        <a:rPr lang="en-US" altLang="zh-CN" sz="16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8048</a:t>
                      </a:r>
                      <a:endParaRPr lang="en-US" sz="160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22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3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3E1DB4-1CB0-6902-3176-C9A11C445666}"/>
              </a:ext>
            </a:extLst>
          </p:cNvPr>
          <p:cNvSpPr txBox="1"/>
          <p:nvPr/>
        </p:nvSpPr>
        <p:spPr>
          <a:xfrm>
            <a:off x="709683" y="2456597"/>
            <a:ext cx="144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2FBC8-162B-3A1F-37BF-812A7C10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65" y="886756"/>
            <a:ext cx="9336800" cy="45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0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55621-CED4-FB1A-0DCD-D1BEFBAF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EEFE8D-D063-8737-DB41-EFFFC1C6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2" y="838200"/>
            <a:ext cx="3840226" cy="5334000"/>
          </a:xfrm>
        </p:spPr>
        <p:txBody>
          <a:bodyPr>
            <a:norm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DecisionTree</a:t>
            </a:r>
            <a:r>
              <a:rPr lang="en-US" b="1">
                <a:latin typeface="Times New Roman"/>
                <a:cs typeface="Times New Roman"/>
              </a:rPr>
              <a:t> 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: Predicted vs Actual</a:t>
            </a: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452F7-9ACC-C981-AC47-907B9820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442" y="562131"/>
            <a:ext cx="5884891" cy="5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5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A963018-BBCE-48E1-8650-0EF073B0D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6615D-8D14-04D2-335C-9BA210B7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3" b="1"/>
          <a:stretch/>
        </p:blipFill>
        <p:spPr>
          <a:xfrm>
            <a:off x="-2" y="10"/>
            <a:ext cx="12192002" cy="6857989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500"/>
            <a:ext cx="12191996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0AA6-1256-3EC3-B5C2-0C2EBBEE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39" y="5066882"/>
            <a:ext cx="11467475" cy="13789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b="1">
                <a:latin typeface="Times New Roman"/>
                <a:ea typeface="Calibri"/>
                <a:cs typeface="Times New Roman"/>
              </a:rPr>
              <a:t>SVR + MLP Stacked Ensemble Regression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4087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FA99DC40-3BC6-4459-BFDB-2DE74650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536B-2A86-3355-0934-D0243478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8" y="1496937"/>
            <a:ext cx="3636915" cy="4675263"/>
          </a:xfrm>
        </p:spPr>
        <p:txBody>
          <a:bodyPr anchor="b">
            <a:normAutofit/>
          </a:bodyPr>
          <a:lstStyle/>
          <a:p>
            <a:r>
              <a:rPr lang="en-US" sz="4400" b="1">
                <a:latin typeface="Times New Roman"/>
                <a:ea typeface="Calibri"/>
                <a:cs typeface="Times New Roman"/>
              </a:rPr>
              <a:t>SVR + MLP Stacked Ensemble Regression</a:t>
            </a:r>
            <a:endParaRPr lang="en-US" b="1">
              <a:latin typeface="Times New Roman"/>
              <a:ea typeface="Calibri"/>
              <a:cs typeface="Times New Roman"/>
            </a:endParaRPr>
          </a:p>
        </p:txBody>
      </p: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20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77640129-E9EC-275A-F52B-8BB6F296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70" y="0"/>
            <a:ext cx="7152345" cy="6858000"/>
          </a:xfrm>
          <a:prstGeom prst="rect">
            <a:avLst/>
          </a:prstGeom>
        </p:spPr>
      </p:pic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B6029D64-1C63-D454-F1F3-6E13C9B46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687" y="815198"/>
            <a:ext cx="2495908" cy="24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F919-F1EE-481F-13DA-1FE66E77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20" y="838200"/>
            <a:ext cx="3840226" cy="5334000"/>
          </a:xfrm>
        </p:spPr>
        <p:txBody>
          <a:bodyPr>
            <a:normAutofit/>
          </a:bodyPr>
          <a:lstStyle/>
          <a:p>
            <a:br>
              <a:rPr lang="en-US" b="1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1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effectLst/>
                <a:latin typeface="Times New Roman"/>
                <a:cs typeface="Arial"/>
              </a:rPr>
              <a:t>Contents</a:t>
            </a:r>
            <a:br>
              <a:rPr lang="en-US">
                <a:effectLst/>
                <a:latin typeface=".AppleSystemUIFont"/>
              </a:rPr>
            </a:br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8CE6098-0BC2-A4D9-B574-AC26C9A19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554126"/>
              </p:ext>
            </p:extLst>
          </p:nvPr>
        </p:nvGraphicFramePr>
        <p:xfrm>
          <a:off x="6098347" y="321331"/>
          <a:ext cx="5588767" cy="6209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691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3740-A7C7-C8DA-D25D-050A791A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1070-7463-E912-C6CD-034B496E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18" y="107701"/>
            <a:ext cx="10657114" cy="123655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4000" b="1">
                <a:solidFill>
                  <a:srgbClr val="0E0E0E"/>
                </a:solidFill>
                <a:latin typeface="Times New Roman"/>
                <a:cs typeface="Times New Roman"/>
              </a:rPr>
            </a:br>
            <a:r>
              <a:rPr lang="en-US" sz="3200" b="1">
                <a:latin typeface="Times New Roman"/>
                <a:cs typeface="Times New Roman"/>
              </a:rPr>
              <a:t>Stacked Pipeline Performance: Before and After</a:t>
            </a:r>
            <a:endParaRPr lang="en-US" sz="3200" b="1">
              <a:solidFill>
                <a:srgbClr val="0E0E0E"/>
              </a:solidFill>
              <a:latin typeface="Times New Roman"/>
              <a:cs typeface="Times New Roman"/>
            </a:endParaRPr>
          </a:p>
          <a:p>
            <a:pPr algn="ctr"/>
            <a:endParaRPr lang="en-US" sz="3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E9D03-2A55-9B80-EE24-B32D685C8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10834"/>
              </p:ext>
            </p:extLst>
          </p:nvPr>
        </p:nvGraphicFramePr>
        <p:xfrm>
          <a:off x="515425" y="1477074"/>
          <a:ext cx="4550810" cy="176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405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2275405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4.38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3.4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0.7771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Adjusted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r>
                        <a:rPr lang="en-US" sz="1600">
                          <a:latin typeface="Calibri"/>
                        </a:rPr>
                        <a:t> 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0.7766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AC764F-8D85-FF08-89D2-940EBFC8CF6E}"/>
              </a:ext>
            </a:extLst>
          </p:cNvPr>
          <p:cNvSpPr txBox="1"/>
          <p:nvPr/>
        </p:nvSpPr>
        <p:spPr>
          <a:xfrm>
            <a:off x="682878" y="5952013"/>
            <a:ext cx="108312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On average, the combined model delivery‑time predictions are within about ±14 % of the true value(MAPE). The stacked SVR + MLP ensemble makes accurate, unbiased predictions across most of the delivery‑time range.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89AEAE-29B2-97DC-7CDF-244EB36E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4707" y="1481194"/>
            <a:ext cx="4536393" cy="4169801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78A165-1D89-29B2-46B7-C7382A71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515931"/>
              </p:ext>
            </p:extLst>
          </p:nvPr>
        </p:nvGraphicFramePr>
        <p:xfrm>
          <a:off x="521109" y="3878093"/>
          <a:ext cx="4550810" cy="176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405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2275405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4.02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3.26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R² 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0.8027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52922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Adjusted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R² </a:t>
                      </a:r>
                      <a:r>
                        <a:rPr lang="en-US" sz="1600">
                          <a:latin typeface="Times New Roman"/>
                        </a:rPr>
                        <a:t> 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0.8021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E1BA46-A674-206C-BEF3-3BC458CA62EF}"/>
              </a:ext>
            </a:extLst>
          </p:cNvPr>
          <p:cNvSpPr txBox="1"/>
          <p:nvPr/>
        </p:nvSpPr>
        <p:spPr>
          <a:xfrm>
            <a:off x="518346" y="1095884"/>
            <a:ext cx="29654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alibri"/>
                <a:ea typeface="Calibri"/>
                <a:cs typeface="Calibri"/>
              </a:rPr>
              <a:t>MLPRegressor</a:t>
            </a:r>
            <a:r>
              <a:rPr lang="en-US" sz="1600">
                <a:latin typeface="Calibri"/>
                <a:ea typeface="Calibri"/>
                <a:cs typeface="Calibri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EB3CD-4758-B8B3-18B9-21EBF945B4C8}"/>
              </a:ext>
            </a:extLst>
          </p:cNvPr>
          <p:cNvSpPr txBox="1"/>
          <p:nvPr/>
        </p:nvSpPr>
        <p:spPr>
          <a:xfrm>
            <a:off x="524030" y="3396261"/>
            <a:ext cx="29654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alibri"/>
                <a:ea typeface="Calibri"/>
                <a:cs typeface="Calibri"/>
              </a:rPr>
              <a:t>MLPRegressor</a:t>
            </a:r>
            <a:r>
              <a:rPr lang="en-US" sz="1600">
                <a:latin typeface="Calibri"/>
                <a:ea typeface="Calibri"/>
                <a:cs typeface="Calibri"/>
              </a:rPr>
              <a:t> + SVR Pipeline</a:t>
            </a:r>
          </a:p>
        </p:txBody>
      </p:sp>
    </p:spTree>
    <p:extLst>
      <p:ext uri="{BB962C8B-B14F-4D97-AF65-F5344CB8AC3E}">
        <p14:creationId xmlns:p14="http://schemas.microsoft.com/office/powerpoint/2010/main" val="45458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E6E60-00C8-26BB-751D-6215A5C0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963018-BBCE-48E1-8650-0EF073B0D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13" name="Picture 12" descr="Black and white image of the trunk of standing trees">
            <a:extLst>
              <a:ext uri="{FF2B5EF4-FFF2-40B4-BE49-F238E27FC236}">
                <a16:creationId xmlns:a16="http://schemas.microsoft.com/office/drawing/2014/main" id="{B52DA783-3901-8A2B-BF3B-D03410F9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4" b="9131"/>
          <a:stretch/>
        </p:blipFill>
        <p:spPr>
          <a:xfrm>
            <a:off x="-2" y="10"/>
            <a:ext cx="12192002" cy="6857989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500"/>
            <a:ext cx="12191996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7B390-FAE9-92F1-8D5C-BFBE3C02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92" y="5664279"/>
            <a:ext cx="10185009" cy="67235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b="1" i="0" u="none" strike="noStrike">
                <a:effectLst/>
                <a:latin typeface="Times New Roman"/>
                <a:cs typeface="Times New Roman"/>
              </a:rPr>
              <a:t>Random Forest</a:t>
            </a:r>
            <a:endParaRPr lang="en-US" sz="6600" b="1">
              <a:latin typeface="Times New Roman"/>
              <a:cs typeface="Times New Roman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4087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3" name="Rectangle 10252">
            <a:extLst>
              <a:ext uri="{FF2B5EF4-FFF2-40B4-BE49-F238E27FC236}">
                <a16:creationId xmlns:a16="http://schemas.microsoft.com/office/drawing/2014/main" id="{FA99DC40-3BC6-4459-BFDB-2DE74650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1FCBE-7F2A-5992-4880-5BD0FCF0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9" y="1353163"/>
            <a:ext cx="4053858" cy="4675263"/>
          </a:xfrm>
        </p:spPr>
        <p:txBody>
          <a:bodyPr anchor="b">
            <a:norm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RandomForestRegressor</a:t>
            </a:r>
            <a:endParaRPr lang="en-US" b="1">
              <a:latin typeface="Times New Roman"/>
              <a:cs typeface="Times New Roman"/>
            </a:endParaRPr>
          </a:p>
        </p:txBody>
      </p:sp>
      <p:cxnSp>
        <p:nvCxnSpPr>
          <p:cNvPr id="10254" name="Straight Connector 10253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20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EE4A2A-A2EB-8C18-7BF0-216BDBBAB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6812"/>
              </p:ext>
            </p:extLst>
          </p:nvPr>
        </p:nvGraphicFramePr>
        <p:xfrm>
          <a:off x="5174914" y="3684685"/>
          <a:ext cx="6799598" cy="167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799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3399799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35961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35961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3.08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35961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3.85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359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0.830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35961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Adjusted R²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0.8304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4B7FBBE-665C-F60F-15C6-5C33C2217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738632"/>
              </p:ext>
            </p:extLst>
          </p:nvPr>
        </p:nvGraphicFramePr>
        <p:xfrm>
          <a:off x="5176200" y="1241742"/>
          <a:ext cx="686052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262">
                  <a:extLst>
                    <a:ext uri="{9D8B030D-6E8A-4147-A177-3AD203B41FA5}">
                      <a16:colId xmlns:a16="http://schemas.microsoft.com/office/drawing/2014/main" val="3484160037"/>
                    </a:ext>
                  </a:extLst>
                </a:gridCol>
                <a:gridCol w="3430262">
                  <a:extLst>
                    <a:ext uri="{9D8B030D-6E8A-4147-A177-3AD203B41FA5}">
                      <a16:colId xmlns:a16="http://schemas.microsoft.com/office/drawing/2014/main" val="2737774144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7116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objective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</a:rPr>
                        <a:t>RandomForest</a:t>
                      </a:r>
                      <a:r>
                        <a:rPr lang="en-US" sz="1600">
                          <a:latin typeface="Times New Roman"/>
                        </a:rPr>
                        <a:t> Regressor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47089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</a:rPr>
                        <a:t>Random_state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897732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n_estimators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06840"/>
                  </a:ext>
                </a:extLst>
              </a:tr>
            </a:tbl>
          </a:graphicData>
        </a:graphic>
      </p:graphicFrame>
      <p:pic>
        <p:nvPicPr>
          <p:cNvPr id="3" name="Graphic 2" descr="Forest scene with solid fill">
            <a:extLst>
              <a:ext uri="{FF2B5EF4-FFF2-40B4-BE49-F238E27FC236}">
                <a16:creationId xmlns:a16="http://schemas.microsoft.com/office/drawing/2014/main" id="{E90A723A-5BD0-D19B-4034-3A240E207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33" y="1246518"/>
            <a:ext cx="2668436" cy="29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7152-6904-8C4D-5A5C-92A5C683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787627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Random Forest : Predicted VS Actual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5E020-B21D-BF66-8177-DD2F43712796}"/>
              </a:ext>
            </a:extLst>
          </p:cNvPr>
          <p:cNvSpPr txBox="1"/>
          <p:nvPr/>
        </p:nvSpPr>
        <p:spPr>
          <a:xfrm>
            <a:off x="6077712" y="2590800"/>
            <a:ext cx="50292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 b="1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Strong Predictive Alignment:</a:t>
            </a: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 The predicted values closely follow the actual time taken, forming a dense cluster around the ideal red line (y=x), indicating high model accuracy.</a:t>
            </a:r>
          </a:p>
          <a:p>
            <a:endParaRPr lang="en-US" sz="2000">
              <a:solidFill>
                <a:srgbClr val="0E0E0E"/>
              </a:solidFill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000" b="1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Edge Case Deviations</a:t>
            </a: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: The model shows some over- and under-predictions, particularly at lower and higher ends of the time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A9B5C-61A8-8812-79E7-C84CA4DF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14" y="1589352"/>
            <a:ext cx="4657339" cy="46123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969066-D10B-1AAC-80C3-910BA302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80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103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470D95-0AB1-4E91-8317-5C5F7B24B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Introduction to XGBoost — With Python | by Vahid Naghshin | Geek Culture |  Medium">
            <a:extLst>
              <a:ext uri="{FF2B5EF4-FFF2-40B4-BE49-F238E27FC236}">
                <a16:creationId xmlns:a16="http://schemas.microsoft.com/office/drawing/2014/main" id="{AF5E866C-67AD-4AE4-19FC-E31BF6B9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" y="-963273"/>
            <a:ext cx="12192000" cy="6857987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5300"/>
            <a:ext cx="12191996" cy="25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827D9-D18A-4A74-2BB3-B7AD2926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496" y="5291863"/>
            <a:ext cx="9689834" cy="1198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latin typeface="Times New Roman"/>
                <a:cs typeface="Times New Roman"/>
              </a:rPr>
              <a:t>XG Boost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 descr="Introduction to XGBoost — With Python | by Vahid Naghshin | Geek Culture |  Medium">
            <a:extLst>
              <a:ext uri="{FF2B5EF4-FFF2-40B4-BE49-F238E27FC236}">
                <a16:creationId xmlns:a16="http://schemas.microsoft.com/office/drawing/2014/main" id="{3E15434E-CAE5-3572-E3E4-4D691B95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750" y="-969024"/>
            <a:ext cx="12192000" cy="59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5950-28B1-BFDD-E268-F4631B3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3" y="356549"/>
            <a:ext cx="10657114" cy="6542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err="1">
                <a:solidFill>
                  <a:srgbClr val="0E0E0E"/>
                </a:solidFill>
                <a:latin typeface="Times New Roman"/>
                <a:cs typeface="Times New Roman"/>
              </a:rPr>
              <a:t>XGBoost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6D6D0A-8D5D-DC6F-E8BA-EDF0446C1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774339"/>
              </p:ext>
            </p:extLst>
          </p:nvPr>
        </p:nvGraphicFramePr>
        <p:xfrm>
          <a:off x="1285429" y="1378122"/>
          <a:ext cx="351958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439">
                  <a:extLst>
                    <a:ext uri="{9D8B030D-6E8A-4147-A177-3AD203B41FA5}">
                      <a16:colId xmlns:a16="http://schemas.microsoft.com/office/drawing/2014/main" val="3484160037"/>
                    </a:ext>
                  </a:extLst>
                </a:gridCol>
                <a:gridCol w="1742150">
                  <a:extLst>
                    <a:ext uri="{9D8B030D-6E8A-4147-A177-3AD203B41FA5}">
                      <a16:colId xmlns:a16="http://schemas.microsoft.com/office/drawing/2014/main" val="2737774144"/>
                    </a:ext>
                  </a:extLst>
                </a:gridCol>
              </a:tblGrid>
              <a:tr h="314186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71168"/>
                  </a:ext>
                </a:extLst>
              </a:tr>
              <a:tr h="314186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objective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Calibri"/>
                        </a:rPr>
                        <a:t>reg:squarederror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47089"/>
                  </a:ext>
                </a:extLst>
              </a:tr>
              <a:tr h="314186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Calibri"/>
                        </a:rPr>
                        <a:t>max_depth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897732"/>
                  </a:ext>
                </a:extLst>
              </a:tr>
              <a:tr h="314186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Calibri"/>
                        </a:rPr>
                        <a:t>learning_rate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48624"/>
                  </a:ext>
                </a:extLst>
              </a:tr>
              <a:tr h="314186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Calibri"/>
                        </a:rPr>
                        <a:t>eval_metric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Calibri"/>
                        </a:rPr>
                        <a:t>rmse</a:t>
                      </a:r>
                      <a:r>
                        <a:rPr lang="en-US" sz="1600">
                          <a:latin typeface="Calibri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376478"/>
                  </a:ext>
                </a:extLst>
              </a:tr>
              <a:tr h="3141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Calibri"/>
                        </a:rPr>
                        <a:t>n_estimators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068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AD3B10-0BA8-28F0-EEE5-E6FFD37AC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69595"/>
              </p:ext>
            </p:extLst>
          </p:nvPr>
        </p:nvGraphicFramePr>
        <p:xfrm>
          <a:off x="1276815" y="3567928"/>
          <a:ext cx="3543516" cy="17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758">
                  <a:extLst>
                    <a:ext uri="{9D8B030D-6E8A-4147-A177-3AD203B41FA5}">
                      <a16:colId xmlns:a16="http://schemas.microsoft.com/office/drawing/2014/main" val="4001800445"/>
                    </a:ext>
                  </a:extLst>
                </a:gridCol>
                <a:gridCol w="1771758">
                  <a:extLst>
                    <a:ext uri="{9D8B030D-6E8A-4147-A177-3AD203B41FA5}">
                      <a16:colId xmlns:a16="http://schemas.microsoft.com/office/drawing/2014/main" val="2712742507"/>
                    </a:ext>
                  </a:extLst>
                </a:gridCol>
              </a:tblGrid>
              <a:tr h="342600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049805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3.10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1392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3.84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948952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R² </a:t>
                      </a:r>
                      <a:endParaRPr lang="en-US" sz="16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0.8317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51292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Adjusted R²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alibri"/>
                        </a:rPr>
                        <a:t>0.8303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C62C2C-DB29-EAA1-4B00-4B94B112DD36}"/>
              </a:ext>
            </a:extLst>
          </p:cNvPr>
          <p:cNvSpPr txBox="1"/>
          <p:nvPr/>
        </p:nvSpPr>
        <p:spPr>
          <a:xfrm>
            <a:off x="95553" y="5503938"/>
            <a:ext cx="116610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On average, the </a:t>
            </a:r>
            <a:r>
              <a:rPr lang="en-US" sz="2000" err="1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XGBoost</a:t>
            </a: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 model’s delivery-time predictions are within approximately ±13% of the true values (MAPE)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solidFill>
                  <a:srgbClr val="0E0E0E"/>
                </a:solidFill>
                <a:latin typeface="Calibri"/>
                <a:ea typeface="Calibri"/>
                <a:cs typeface="Calibri"/>
              </a:rPr>
              <a:t>The model produces accurate, consistent predictions across the full delivery-time range, with minimal bias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015C49-0CED-3BBE-93D8-1D362D92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41" y="1257092"/>
            <a:ext cx="4412172" cy="40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F717-303E-4446-4971-BC1F2361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733"/>
            <a:ext cx="10515600" cy="1568567"/>
          </a:xfrm>
        </p:spPr>
        <p:txBody>
          <a:bodyPr/>
          <a:lstStyle/>
          <a:p>
            <a:br>
              <a:rPr lang="en-US" sz="3600" b="1">
                <a:solidFill>
                  <a:srgbClr val="0E0E0E"/>
                </a:solidFill>
                <a:latin typeface="Times New Roman"/>
                <a:cs typeface="Times New Roman"/>
              </a:rPr>
            </a:br>
            <a:r>
              <a:rPr lang="en-US" sz="3600" b="1">
                <a:solidFill>
                  <a:srgbClr val="0E0E0E"/>
                </a:solidFill>
                <a:latin typeface="Times New Roman"/>
                <a:cs typeface="Times New Roman"/>
              </a:rPr>
              <a:t>Top 10 Influential Features – </a:t>
            </a:r>
            <a:r>
              <a:rPr lang="en-US" sz="3600" b="1" err="1">
                <a:solidFill>
                  <a:srgbClr val="0E0E0E"/>
                </a:solidFill>
                <a:latin typeface="Times New Roman"/>
                <a:cs typeface="Times New Roman"/>
              </a:rPr>
              <a:t>XGBoost</a:t>
            </a:r>
            <a:endParaRPr lang="en-US" sz="3600" err="1">
              <a:latin typeface="Times New Roman"/>
              <a:cs typeface="Times New Roman"/>
            </a:endParaRPr>
          </a:p>
          <a:p>
            <a:endParaRPr lang="en-US"/>
          </a:p>
        </p:txBody>
      </p:sp>
      <p:pic>
        <p:nvPicPr>
          <p:cNvPr id="4" name="Content Placeholder 3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D33BD3DA-A9AF-21F8-793C-AE71D5340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39925"/>
            <a:ext cx="7873041" cy="40687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42A38-BFEC-935B-41DF-EFF36794B5C9}"/>
              </a:ext>
            </a:extLst>
          </p:cNvPr>
          <p:cNvSpPr txBox="1"/>
          <p:nvPr/>
        </p:nvSpPr>
        <p:spPr>
          <a:xfrm>
            <a:off x="1184284" y="5917360"/>
            <a:ext cx="9808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Multiple deliveries, delivery person rating, and sunny weather had the highest impact on delivery time.</a:t>
            </a:r>
          </a:p>
        </p:txBody>
      </p:sp>
    </p:spTree>
    <p:extLst>
      <p:ext uri="{BB962C8B-B14F-4D97-AF65-F5344CB8AC3E}">
        <p14:creationId xmlns:p14="http://schemas.microsoft.com/office/powerpoint/2010/main" val="168864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9D80-ED3A-0716-82A8-B703806A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065"/>
            <a:ext cx="10515600" cy="11168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/>
                <a:cs typeface="Arial"/>
              </a:rPr>
              <a:t>Model Performance Comparison</a:t>
            </a:r>
            <a:endParaRPr lang="en-US">
              <a:latin typeface="Times New Roman"/>
              <a:cs typeface="Arial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EE1A63-24D0-3B0F-F473-3548F0821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156743"/>
              </p:ext>
            </p:extLst>
          </p:nvPr>
        </p:nvGraphicFramePr>
        <p:xfrm>
          <a:off x="836341" y="1616926"/>
          <a:ext cx="1034213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426">
                  <a:extLst>
                    <a:ext uri="{9D8B030D-6E8A-4147-A177-3AD203B41FA5}">
                      <a16:colId xmlns:a16="http://schemas.microsoft.com/office/drawing/2014/main" val="271953692"/>
                    </a:ext>
                  </a:extLst>
                </a:gridCol>
                <a:gridCol w="2068426">
                  <a:extLst>
                    <a:ext uri="{9D8B030D-6E8A-4147-A177-3AD203B41FA5}">
                      <a16:colId xmlns:a16="http://schemas.microsoft.com/office/drawing/2014/main" val="296911032"/>
                    </a:ext>
                  </a:extLst>
                </a:gridCol>
                <a:gridCol w="2068426">
                  <a:extLst>
                    <a:ext uri="{9D8B030D-6E8A-4147-A177-3AD203B41FA5}">
                      <a16:colId xmlns:a16="http://schemas.microsoft.com/office/drawing/2014/main" val="1403477223"/>
                    </a:ext>
                  </a:extLst>
                </a:gridCol>
                <a:gridCol w="2068426">
                  <a:extLst>
                    <a:ext uri="{9D8B030D-6E8A-4147-A177-3AD203B41FA5}">
                      <a16:colId xmlns:a16="http://schemas.microsoft.com/office/drawing/2014/main" val="3350724058"/>
                    </a:ext>
                  </a:extLst>
                </a:gridCol>
                <a:gridCol w="2068426">
                  <a:extLst>
                    <a:ext uri="{9D8B030D-6E8A-4147-A177-3AD203B41FA5}">
                      <a16:colId xmlns:a16="http://schemas.microsoft.com/office/drawing/2014/main" val="703139509"/>
                    </a:ext>
                  </a:extLst>
                </a:gridCol>
              </a:tblGrid>
              <a:tr h="35854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MAE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RMSE (Min)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baseline="0" noProof="0">
                          <a:solidFill>
                            <a:srgbClr val="FFFFFF"/>
                          </a:solidFill>
                          <a:latin typeface="Calibri"/>
                        </a:rPr>
                        <a:t>R² 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Adjusted R²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127519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5.05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3.96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0.7097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0.7090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75831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3.22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4.06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0.8125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/>
                        </a:rPr>
                        <a:t>0.8120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188165"/>
                  </a:ext>
                </a:extLst>
              </a:tr>
              <a:tr h="63866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Stacked SVR + 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4.02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3.26 </a:t>
                      </a:r>
                      <a:endParaRPr lang="en-US" sz="2000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0.8027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0.8021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273133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3.85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Calibri"/>
                        </a:rPr>
                        <a:t>0.8304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07919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latin typeface="Calibri"/>
                        </a:rPr>
                        <a:t>XGBoost</a:t>
                      </a:r>
                      <a:endParaRPr lang="en-US" sz="2000" b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alibri"/>
                        </a:rPr>
                        <a:t>3.10 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alibri"/>
                        </a:rPr>
                        <a:t>3.84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alibri"/>
                        </a:rPr>
                        <a:t>0.8317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Calibri"/>
                        </a:rPr>
                        <a:t>0.8303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3022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EA0036-EFDD-5050-EE38-16560C162672}"/>
              </a:ext>
            </a:extLst>
          </p:cNvPr>
          <p:cNvSpPr txBox="1"/>
          <p:nvPr/>
        </p:nvSpPr>
        <p:spPr>
          <a:xfrm>
            <a:off x="840059" y="4439424"/>
            <a:ext cx="109269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Best Overall Model : </a:t>
            </a:r>
            <a:r>
              <a:rPr lang="en-US" b="1" err="1">
                <a:latin typeface="Calibri"/>
                <a:ea typeface="Calibri"/>
                <a:cs typeface="Calibri"/>
              </a:rPr>
              <a:t>XGBoost</a:t>
            </a:r>
            <a:endParaRPr lang="en-US" b="1"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It has the </a:t>
            </a:r>
            <a:r>
              <a:rPr lang="en-US" b="1">
                <a:latin typeface="Calibri"/>
                <a:ea typeface="Calibri"/>
                <a:cs typeface="Calibri"/>
              </a:rPr>
              <a:t>highest R² Score</a:t>
            </a:r>
            <a:r>
              <a:rPr lang="en-US">
                <a:latin typeface="Calibri"/>
                <a:ea typeface="Calibri"/>
                <a:cs typeface="Calibri"/>
              </a:rPr>
              <a:t> (0.8317), meaning it explains </a:t>
            </a:r>
            <a:r>
              <a:rPr lang="en-US" b="1">
                <a:latin typeface="Calibri"/>
                <a:ea typeface="Calibri"/>
                <a:cs typeface="Calibri"/>
              </a:rPr>
              <a:t>the most variance</a:t>
            </a:r>
            <a:r>
              <a:rPr lang="en-US">
                <a:latin typeface="Calibri"/>
                <a:ea typeface="Calibri"/>
                <a:cs typeface="Calibri"/>
              </a:rPr>
              <a:t> in delivery time.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Its </a:t>
            </a:r>
            <a:r>
              <a:rPr lang="en-US" b="1">
                <a:latin typeface="Calibri"/>
                <a:ea typeface="Calibri"/>
                <a:cs typeface="Calibri"/>
              </a:rPr>
              <a:t>MAE and RMSE</a:t>
            </a:r>
            <a:r>
              <a:rPr lang="en-US">
                <a:latin typeface="Calibri"/>
                <a:ea typeface="Calibri"/>
                <a:cs typeface="Calibri"/>
              </a:rPr>
              <a:t> are </a:t>
            </a:r>
            <a:r>
              <a:rPr lang="en-US" b="1">
                <a:latin typeface="Calibri"/>
                <a:ea typeface="Calibri"/>
                <a:cs typeface="Calibri"/>
              </a:rPr>
              <a:t>very close to Random Forest</a:t>
            </a:r>
            <a:r>
              <a:rPr lang="en-US">
                <a:latin typeface="Calibri"/>
                <a:ea typeface="Calibri"/>
                <a:cs typeface="Calibri"/>
              </a:rPr>
              <a:t> — only slightly higher, but it </a:t>
            </a:r>
            <a:r>
              <a:rPr lang="en-US" b="1">
                <a:latin typeface="Calibri"/>
                <a:ea typeface="Calibri"/>
                <a:cs typeface="Calibri"/>
              </a:rPr>
              <a:t>generalizes slightly better</a:t>
            </a:r>
            <a:r>
              <a:rPr lang="en-US">
                <a:latin typeface="Calibri"/>
                <a:ea typeface="Calibri"/>
                <a:cs typeface="Calibri"/>
              </a:rPr>
              <a:t> based on R².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latin typeface="Calibri"/>
                <a:ea typeface="Calibri"/>
                <a:cs typeface="Calibri"/>
              </a:rPr>
              <a:t>Adjusted R²</a:t>
            </a:r>
            <a:r>
              <a:rPr lang="en-US">
                <a:latin typeface="Calibri"/>
                <a:ea typeface="Calibri"/>
                <a:cs typeface="Calibri"/>
              </a:rPr>
              <a:t> is also nearly equal to Random Forest (0.8303 vs 0.8304), showing strong consistency even after adjusting for feature count.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844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292B-8BCE-A934-E357-88E7DAA5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83DF-CE40-AC55-22FA-9E2CF79C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24"/>
            <a:ext cx="10515600" cy="1116811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Arial"/>
              </a:rPr>
              <a:t>Generated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A087-6291-875F-C5B9-8ED4530A9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205"/>
            <a:ext cx="10515600" cy="4114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Multiple deliveries significantly increase delivery time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Higher delivery person ratings lead to faster deliveries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Sunny weather is associated with quicker delivery; fog/sandstorms cause delays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Traffic density is a strong factor — higher traffic = slower delivery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Deliveries during festivals tend to take longer due to roadblocks and demand spikes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Vehicle condition has a measurable effect on delivery speed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Longer distances and longer prep times naturally increase total delivery time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09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5C23-DCCB-ECAE-8474-9423D1B8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292"/>
            <a:ext cx="10515600" cy="11168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C08-FA55-C86C-15FF-34A995A3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639"/>
            <a:ext cx="10515600" cy="411480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Avoid assigning too many orders to a single delivery partner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Prefer experienced or highly-rated delivery partners during peak hours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</a:rPr>
              <a:t>Use traffic and weather forecasts to adjust delivery time estimates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During festivals, increase delivery buffer time or resources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Consider vehicle type and condition when assigning long-distance deliveries</a:t>
            </a:r>
          </a:p>
        </p:txBody>
      </p:sp>
    </p:spTree>
    <p:extLst>
      <p:ext uri="{BB962C8B-B14F-4D97-AF65-F5344CB8AC3E}">
        <p14:creationId xmlns:p14="http://schemas.microsoft.com/office/powerpoint/2010/main" val="415978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0570-0742-89C7-D1B7-50B2D6F1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45" y="266335"/>
            <a:ext cx="10515600" cy="1116811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Arial"/>
              </a:rPr>
              <a:t>Problem Statement</a:t>
            </a:r>
            <a:endParaRPr lang="en-US" b="1"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7EEC-D7C3-E367-5F0F-2376673D1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720093"/>
            <a:ext cx="10515600" cy="4584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To predict the estimated delivery time (ETA) for food orders using machine learning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Why this matters?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Late deliveries lead to customer dissatisfaction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Accurate ETA improves customer trust and operational efficiency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Helps businesses manage resources, traffic, and delivery loads better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Our Approach: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Performed EDA and visualizations to explore delivery trends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Built a predictive model using KNN, Decision Trees, </a:t>
            </a:r>
            <a:r>
              <a:rPr lang="en-US" err="1">
                <a:latin typeface="Calibri"/>
                <a:ea typeface="+mn-lt"/>
                <a:cs typeface="+mn-lt"/>
              </a:rPr>
              <a:t>XGBoost</a:t>
            </a:r>
            <a:r>
              <a:rPr lang="en-US">
                <a:latin typeface="Calibri"/>
                <a:ea typeface="+mn-lt"/>
                <a:cs typeface="+mn-lt"/>
              </a:rPr>
              <a:t>, Random Forest, SVR + MLP stacked ensemble regression model</a:t>
            </a:r>
            <a:endParaRPr lang="en-US">
              <a:latin typeface="Calibri"/>
              <a:ea typeface="Calibri"/>
              <a:cs typeface="Arial" panose="020B0604020202020204" pitchFamily="34" charset="0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Identified the most important factors that affect delivery time</a:t>
            </a:r>
            <a:endParaRPr lang="en-US">
              <a:latin typeface="Calibri"/>
              <a:cs typeface="Arial" panose="020B0604020202020204" pitchFamily="34" charset="0"/>
            </a:endParaRPr>
          </a:p>
          <a:p>
            <a:endParaRPr lang="en-US">
              <a:latin typeface="Times New Roman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1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8480-5C78-9D94-969E-CEB75B81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20"/>
            <a:ext cx="10515600" cy="1116811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B35F-9EAE-C34E-7DBE-76AABDA6C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695"/>
            <a:ext cx="10515600" cy="411480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Food Delivery Dataset (Kaggle)</a:t>
            </a:r>
            <a:endParaRPr lang="en-US">
              <a:latin typeface="Goudy Old Style"/>
              <a:ea typeface="Calibri"/>
              <a:cs typeface="Times New Roman"/>
            </a:endParaRPr>
          </a:p>
          <a:p>
            <a:pPr marL="0" indent="0">
              <a:buNone/>
            </a:pPr>
            <a:r>
              <a:rPr lang="en-US" b="1">
                <a:latin typeface="Calibri"/>
                <a:ea typeface="Calibri"/>
                <a:cs typeface="Times New Roman"/>
              </a:rPr>
              <a:t>Target Variable:</a:t>
            </a:r>
          </a:p>
          <a:p>
            <a:r>
              <a:rPr lang="en-US" err="1">
                <a:latin typeface="Calibri"/>
                <a:ea typeface="+mn-lt"/>
                <a:cs typeface="+mn-lt"/>
              </a:rPr>
              <a:t>Time_taken</a:t>
            </a:r>
            <a:r>
              <a:rPr lang="en-US">
                <a:latin typeface="Calibri"/>
                <a:ea typeface="+mn-lt"/>
                <a:cs typeface="+mn-lt"/>
              </a:rPr>
              <a:t>(min) – actual delivery time in minutes</a:t>
            </a:r>
            <a:endParaRPr lang="en-US">
              <a:latin typeface="Calibri"/>
              <a:ea typeface="Calibri"/>
              <a:cs typeface="Times New Roman"/>
            </a:endParaRPr>
          </a:p>
          <a:p>
            <a:pPr marL="0" indent="0">
              <a:buNone/>
            </a:pPr>
            <a:r>
              <a:rPr lang="en-US" b="1">
                <a:latin typeface="Calibri"/>
                <a:ea typeface="Calibri"/>
                <a:cs typeface="Times New Roman"/>
              </a:rPr>
              <a:t>Key Features:</a:t>
            </a:r>
            <a:endParaRPr lang="en-US">
              <a:latin typeface="Calibri"/>
              <a:ea typeface="Calibri"/>
              <a:cs typeface="Times New Roman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Delivery Person Info: </a:t>
            </a:r>
            <a:r>
              <a:rPr lang="en-US" err="1">
                <a:latin typeface="Calibri"/>
                <a:ea typeface="+mn-lt"/>
                <a:cs typeface="+mn-lt"/>
              </a:rPr>
              <a:t>Delivery_person_Age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Delivery_person_Ratings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multiple_deliveries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Vehicle_condition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Type_of_vehicle</a:t>
            </a:r>
            <a:endParaRPr lang="en-US">
              <a:latin typeface="Calibri"/>
              <a:ea typeface="Calibri"/>
              <a:cs typeface="Times New Roman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Order &amp; Timing Details: </a:t>
            </a:r>
            <a:r>
              <a:rPr lang="en-US" err="1">
                <a:latin typeface="Calibri"/>
                <a:ea typeface="+mn-lt"/>
                <a:cs typeface="+mn-lt"/>
              </a:rPr>
              <a:t>Order_Date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Time_Ordered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Time_Order_picked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Order_to_Pickup_Duration,Type_of_order</a:t>
            </a:r>
            <a:endParaRPr lang="en-US">
              <a:latin typeface="Calibri"/>
              <a:ea typeface="+mn-lt"/>
              <a:cs typeface="+mn-lt"/>
            </a:endParaRPr>
          </a:p>
          <a:p>
            <a:r>
              <a:rPr lang="en-US">
                <a:latin typeface="Calibri"/>
                <a:ea typeface="+mn-lt"/>
                <a:cs typeface="+mn-lt"/>
              </a:rPr>
              <a:t>Geolocation: </a:t>
            </a:r>
            <a:r>
              <a:rPr lang="en-US" err="1">
                <a:latin typeface="Calibri"/>
                <a:ea typeface="+mn-lt"/>
                <a:cs typeface="+mn-lt"/>
              </a:rPr>
              <a:t>Restaurant_latitude</a:t>
            </a:r>
            <a:r>
              <a:rPr lang="en-US">
                <a:latin typeface="Calibri"/>
                <a:ea typeface="+mn-lt"/>
                <a:cs typeface="+mn-lt"/>
              </a:rPr>
              <a:t>/longitude, </a:t>
            </a:r>
            <a:r>
              <a:rPr lang="en-US" err="1">
                <a:latin typeface="Calibri"/>
                <a:ea typeface="+mn-lt"/>
                <a:cs typeface="+mn-lt"/>
              </a:rPr>
              <a:t>Delivery_location_latitude</a:t>
            </a:r>
            <a:r>
              <a:rPr lang="en-US">
                <a:latin typeface="Calibri"/>
                <a:ea typeface="+mn-lt"/>
                <a:cs typeface="+mn-lt"/>
              </a:rPr>
              <a:t>/longitude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External Factors: </a:t>
            </a:r>
            <a:r>
              <a:rPr lang="en-US" err="1">
                <a:latin typeface="Calibri"/>
                <a:ea typeface="+mn-lt"/>
                <a:cs typeface="+mn-lt"/>
              </a:rPr>
              <a:t>Weatherconditions</a:t>
            </a:r>
            <a:r>
              <a:rPr lang="en-US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Road_traffic_density</a:t>
            </a:r>
            <a:r>
              <a:rPr lang="en-US">
                <a:latin typeface="Calibri"/>
                <a:ea typeface="+mn-lt"/>
                <a:cs typeface="+mn-lt"/>
              </a:rPr>
              <a:t>, Festival, City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Times New Roman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pPr marL="342900" indent="-342900"/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62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7DA0D-22FD-44AA-AEF0-75F6E15A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2EBEC0-99E3-0595-37F9-FC4965D1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5DA0C-2E49-B893-6D60-EC7E1611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15534"/>
            <a:ext cx="9937019" cy="1081822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Times New Roman"/>
                <a:cs typeface="Times New Roman"/>
              </a:rPr>
              <a:t>Data Pre-processing </a:t>
            </a:r>
            <a:r>
              <a:rPr lang="en-US" b="1">
                <a:latin typeface="Times New Roman"/>
                <a:cs typeface="Times New Roman"/>
              </a:rPr>
              <a:t>Steps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01FB29-4C61-7154-4C31-92FFE8CB1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92D86E-0A53-0818-26B7-411B87E85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872752"/>
              </p:ext>
            </p:extLst>
          </p:nvPr>
        </p:nvGraphicFramePr>
        <p:xfrm>
          <a:off x="1125426" y="2006338"/>
          <a:ext cx="10515600" cy="4109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72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3C5B-3147-9071-20BD-941CD713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4" y="321754"/>
            <a:ext cx="10515600" cy="1116811"/>
          </a:xfrm>
        </p:spPr>
        <p:txBody>
          <a:bodyPr anchor="ctr"/>
          <a:lstStyle/>
          <a:p>
            <a:r>
              <a:rPr lang="en-US" b="1">
                <a:latin typeface="Times New Roman"/>
                <a:cs typeface="Times New Roman"/>
              </a:rPr>
              <a:t>Exploratory Data Analysis </a:t>
            </a:r>
          </a:p>
        </p:txBody>
      </p:sp>
      <p:pic>
        <p:nvPicPr>
          <p:cNvPr id="4" name="Picture 3" descr="A map of the world with blue dots&#10;&#10;AI-generated content may be incorrect.">
            <a:extLst>
              <a:ext uri="{FF2B5EF4-FFF2-40B4-BE49-F238E27FC236}">
                <a16:creationId xmlns:a16="http://schemas.microsoft.com/office/drawing/2014/main" id="{566F5AB4-4EFB-F34E-C304-FCBDC45E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3" y="1713203"/>
            <a:ext cx="5356514" cy="3971926"/>
          </a:xfrm>
          <a:prstGeom prst="rect">
            <a:avLst/>
          </a:prstGeom>
        </p:spPr>
      </p:pic>
      <p:pic>
        <p:nvPicPr>
          <p:cNvPr id="5" name="Picture 4" descr="A map of the world with red dots&#10;&#10;AI-generated content may be incorrect.">
            <a:extLst>
              <a:ext uri="{FF2B5EF4-FFF2-40B4-BE49-F238E27FC236}">
                <a16:creationId xmlns:a16="http://schemas.microsoft.com/office/drawing/2014/main" id="{B1F4F7C7-CCEB-C8D6-7F1E-7E7A449C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1" y="1711036"/>
            <a:ext cx="5241348" cy="3948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1B097-7AF0-A701-CA9D-9847DC921160}"/>
              </a:ext>
            </a:extLst>
          </p:cNvPr>
          <p:cNvSpPr txBox="1"/>
          <p:nvPr/>
        </p:nvSpPr>
        <p:spPr>
          <a:xfrm>
            <a:off x="1945986" y="56818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Restaurant Locations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616F6-D036-F2D8-261B-5E50CB12C44E}"/>
              </a:ext>
            </a:extLst>
          </p:cNvPr>
          <p:cNvSpPr txBox="1"/>
          <p:nvPr/>
        </p:nvSpPr>
        <p:spPr>
          <a:xfrm>
            <a:off x="8097403" y="56818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Delivery Locations</a:t>
            </a:r>
          </a:p>
        </p:txBody>
      </p:sp>
    </p:spTree>
    <p:extLst>
      <p:ext uri="{BB962C8B-B14F-4D97-AF65-F5344CB8AC3E}">
        <p14:creationId xmlns:p14="http://schemas.microsoft.com/office/powerpoint/2010/main" val="413674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C800-487F-2D20-CE1B-F894EFA3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49" y="171393"/>
            <a:ext cx="10990052" cy="1116811"/>
          </a:xfrm>
        </p:spPr>
        <p:txBody>
          <a:bodyPr anchor="ctr">
            <a:normAutofit fontScale="90000"/>
          </a:bodyPr>
          <a:lstStyle/>
          <a:p>
            <a:r>
              <a:rPr lang="en-US" b="1">
                <a:latin typeface="Times New Roman"/>
                <a:cs typeface="Arial"/>
              </a:rPr>
              <a:t>Exploratory Data Analysis - Numerical Variables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19E24DD3-5860-7C3A-C82C-78BBB8AF3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369" b="48677"/>
          <a:stretch/>
        </p:blipFill>
        <p:spPr>
          <a:xfrm>
            <a:off x="1929414" y="2225372"/>
            <a:ext cx="8338927" cy="2977587"/>
          </a:xfrm>
        </p:spPr>
      </p:pic>
    </p:spTree>
    <p:extLst>
      <p:ext uri="{BB962C8B-B14F-4D97-AF65-F5344CB8AC3E}">
        <p14:creationId xmlns:p14="http://schemas.microsoft.com/office/powerpoint/2010/main" val="77655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distribution of traffic&#10;&#10;AI-generated content may be incorrect.">
            <a:extLst>
              <a:ext uri="{FF2B5EF4-FFF2-40B4-BE49-F238E27FC236}">
                <a16:creationId xmlns:a16="http://schemas.microsoft.com/office/drawing/2014/main" id="{D09873A8-C3AD-2F9D-90B3-63D426F2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" r="-680" b="-1152"/>
          <a:stretch/>
        </p:blipFill>
        <p:spPr>
          <a:xfrm>
            <a:off x="8496601" y="1614857"/>
            <a:ext cx="2163964" cy="22576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Content Placeholder 6" descr="A group of blue bars with numbers&#10;&#10;AI-generated content may be incorrect.">
            <a:extLst>
              <a:ext uri="{FF2B5EF4-FFF2-40B4-BE49-F238E27FC236}">
                <a16:creationId xmlns:a16="http://schemas.microsoft.com/office/drawing/2014/main" id="{47A39768-A9D1-8105-A29F-4AE146740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16" r="-227" b="51288"/>
          <a:stretch/>
        </p:blipFill>
        <p:spPr>
          <a:xfrm>
            <a:off x="1580831" y="1609034"/>
            <a:ext cx="6924474" cy="2262882"/>
          </a:xfrm>
          <a:ln>
            <a:solidFill>
              <a:schemeClr val="bg1"/>
            </a:solidFill>
          </a:ln>
        </p:spPr>
      </p:pic>
      <p:pic>
        <p:nvPicPr>
          <p:cNvPr id="10" name="Content Placeholder 6" descr="A group of blue bars with numbers&#10;&#10;AI-generated content may be incorrect.">
            <a:extLst>
              <a:ext uri="{FF2B5EF4-FFF2-40B4-BE49-F238E27FC236}">
                <a16:creationId xmlns:a16="http://schemas.microsoft.com/office/drawing/2014/main" id="{D846E4A3-4D66-2A82-E60E-30F70F7A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111" r="-154"/>
          <a:stretch/>
        </p:blipFill>
        <p:spPr>
          <a:xfrm>
            <a:off x="3791900" y="4090367"/>
            <a:ext cx="6920012" cy="22749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1C15FD-5407-A169-1941-E244E1E3391D}"/>
              </a:ext>
            </a:extLst>
          </p:cNvPr>
          <p:cNvSpPr txBox="1">
            <a:spLocks/>
          </p:cNvSpPr>
          <p:nvPr/>
        </p:nvSpPr>
        <p:spPr>
          <a:xfrm>
            <a:off x="832449" y="282230"/>
            <a:ext cx="10975675" cy="1116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Times New Roman"/>
              </a:rPr>
              <a:t>Exploratory Data Analysis- Categorical Variables</a:t>
            </a:r>
            <a:endParaRPr lang="en-US" err="1"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205D6-E377-8C57-E915-FC1B59AF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91" t="51376" r="63617" b="339"/>
          <a:stretch/>
        </p:blipFill>
        <p:spPr>
          <a:xfrm>
            <a:off x="1577532" y="4091140"/>
            <a:ext cx="2245671" cy="22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119062-AA2D-B658-6A26-62FE97C30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113" r="175" b="30563"/>
          <a:stretch/>
        </p:blipFill>
        <p:spPr>
          <a:xfrm>
            <a:off x="2113961" y="1490712"/>
            <a:ext cx="7898225" cy="359418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F1278C-A60E-7A5F-1817-820C4966B097}"/>
              </a:ext>
            </a:extLst>
          </p:cNvPr>
          <p:cNvSpPr txBox="1">
            <a:spLocks/>
          </p:cNvSpPr>
          <p:nvPr/>
        </p:nvSpPr>
        <p:spPr>
          <a:xfrm>
            <a:off x="832449" y="28223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Times New Roman"/>
                <a:cs typeface="Times New Roman"/>
              </a:rPr>
              <a:t>Exploratory Data Analysis - Scatter Plots</a:t>
            </a:r>
            <a:endParaRPr lang="en-US" err="1">
              <a:latin typeface="Times New Roman"/>
              <a:cs typeface="Times New Roman"/>
            </a:endParaRPr>
          </a:p>
        </p:txBody>
      </p:sp>
      <p:pic>
        <p:nvPicPr>
          <p:cNvPr id="7" name="Picture 6" descr="A graph of traffic density&#10;&#10;AI-generated content may be incorrect.">
            <a:extLst>
              <a:ext uri="{FF2B5EF4-FFF2-40B4-BE49-F238E27FC236}">
                <a16:creationId xmlns:a16="http://schemas.microsoft.com/office/drawing/2014/main" id="{81E84E54-B264-8A86-4FF1-C08D0460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70" y="4924605"/>
            <a:ext cx="2411802" cy="14370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89830486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Microsoft Office PowerPoint</Application>
  <PresentationFormat>Widescreen</PresentationFormat>
  <Paragraphs>272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.AppleSystemUIFont</vt:lpstr>
      <vt:lpstr>Aptos</vt:lpstr>
      <vt:lpstr>Arial</vt:lpstr>
      <vt:lpstr>Arial,Sans-Serif</vt:lpstr>
      <vt:lpstr>Calibri</vt:lpstr>
      <vt:lpstr>Felix Titling</vt:lpstr>
      <vt:lpstr>Goudy Old Style</vt:lpstr>
      <vt:lpstr>Helvetica Neue</vt:lpstr>
      <vt:lpstr>inherit</vt:lpstr>
      <vt:lpstr>Times New Roman</vt:lpstr>
      <vt:lpstr>ArchwayVTI</vt:lpstr>
      <vt:lpstr>Predicting Estimated Delivery Time  </vt:lpstr>
      <vt:lpstr>    Contents </vt:lpstr>
      <vt:lpstr>Problem Statement</vt:lpstr>
      <vt:lpstr>Dataset Summary</vt:lpstr>
      <vt:lpstr>Data Pre-processing Steps</vt:lpstr>
      <vt:lpstr>Exploratory Data Analysis </vt:lpstr>
      <vt:lpstr>Exploratory Data Analysis - Numerical Variables</vt:lpstr>
      <vt:lpstr>PowerPoint Presentation</vt:lpstr>
      <vt:lpstr>PowerPoint Presentation</vt:lpstr>
      <vt:lpstr>Correlation Heatmap</vt:lpstr>
      <vt:lpstr>K-Nearest Neighbors</vt:lpstr>
      <vt:lpstr>k-Nearest Neighbors Regressor (KNeighborsRegressor)</vt:lpstr>
      <vt:lpstr>KNN Regression: Predicted vs Actual</vt:lpstr>
      <vt:lpstr>Decision Tree</vt:lpstr>
      <vt:lpstr>DecisionTree Regressor with random_state = 0</vt:lpstr>
      <vt:lpstr>PowerPoint Presentation</vt:lpstr>
      <vt:lpstr>DecisionTree : Predicted vs Actual</vt:lpstr>
      <vt:lpstr>SVR + MLP Stacked Ensemble Regression</vt:lpstr>
      <vt:lpstr>SVR + MLP Stacked Ensemble Regression</vt:lpstr>
      <vt:lpstr> Stacked Pipeline Performance: Before and After </vt:lpstr>
      <vt:lpstr>Random Forest</vt:lpstr>
      <vt:lpstr>RandomForestRegressor</vt:lpstr>
      <vt:lpstr>Random Forest : Predicted VS Actual</vt:lpstr>
      <vt:lpstr>XG Boost</vt:lpstr>
      <vt:lpstr>XGBoost</vt:lpstr>
      <vt:lpstr> Top 10 Influential Features – XGBoost </vt:lpstr>
      <vt:lpstr>Model Performance Comparison</vt:lpstr>
      <vt:lpstr>Generated Insights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Rajendra Rao Savithri, Haritha</dc:creator>
  <cp:lastModifiedBy>Preet, Salwa Niaz</cp:lastModifiedBy>
  <cp:revision>5</cp:revision>
  <dcterms:created xsi:type="dcterms:W3CDTF">2025-04-18T18:31:54Z</dcterms:created>
  <dcterms:modified xsi:type="dcterms:W3CDTF">2025-05-22T19:57:31Z</dcterms:modified>
</cp:coreProperties>
</file>